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9"/>
  </p:notesMasterIdLst>
  <p:sldIdLst>
    <p:sldId id="256" r:id="rId2"/>
    <p:sldId id="257" r:id="rId3"/>
    <p:sldId id="258" r:id="rId4"/>
    <p:sldId id="259" r:id="rId5"/>
    <p:sldId id="260" r:id="rId6"/>
    <p:sldId id="261" r:id="rId7"/>
    <p:sldId id="262" r:id="rId8"/>
    <p:sldId id="263" r:id="rId9"/>
    <p:sldId id="270" r:id="rId10"/>
    <p:sldId id="271" r:id="rId11"/>
    <p:sldId id="264" r:id="rId12"/>
    <p:sldId id="265" r:id="rId13"/>
    <p:sldId id="266" r:id="rId14"/>
    <p:sldId id="267" r:id="rId15"/>
    <p:sldId id="268" r:id="rId16"/>
    <p:sldId id="272"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Ow0MIi9Z6iuLZRQfi8atYBbE5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A00C916-01D4-4A20-B9BF-35B78E916CC9}">
  <a:tblStyle styleId="{2A00C916-01D4-4A20-B9BF-35B78E916CC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59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664760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71352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5733566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7889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2738178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55615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2295549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187999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72287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05318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400121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406484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00783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424261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69635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399629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688134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0" y="228600"/>
            <a:ext cx="1416440" cy="6638628"/>
            <a:chOff x="2487613" y="285750"/>
            <a:chExt cx="1206501"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MX" dirty="0"/>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 y="0"/>
            <a:ext cx="1410174" cy="6854039"/>
            <a:chOff x="6627813" y="194833"/>
            <a:chExt cx="1168401"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2132351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cytem.morelos.gob.mx/proyectos/convocatoria-de-investigacion-en-ciencia-de-frontera-202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arquecientifico@morelos.gob.m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bertha.dorantes@morelos.gob.m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cytem.morelos.gob.mx/proyectos/convocatoria-de-investigacion-en-ciencia-de-frontera-202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docs.google.com/forms/d/e/1FAIpQLSckR_IQEz8jpAG3m8uE1_DIj770yGsJtE2QskiJgI0EDbBIKw/viewfor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1524000" y="1681921"/>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s-ES" b="1"/>
              <a:t>Taller de inducción: Convocatoria de Investigación en Ciencia de Frontera 2022</a:t>
            </a:r>
            <a:endParaRPr b="1"/>
          </a:p>
        </p:txBody>
      </p:sp>
      <p:sp>
        <p:nvSpPr>
          <p:cNvPr id="83" name="Google Shape;83;p1"/>
          <p:cNvSpPr txBox="1">
            <a:spLocks noGrp="1"/>
          </p:cNvSpPr>
          <p:nvPr>
            <p:ph type="subTitle" idx="1"/>
          </p:nvPr>
        </p:nvSpPr>
        <p:spPr>
          <a:xfrm>
            <a:off x="9273654" y="6263351"/>
            <a:ext cx="2788692" cy="40033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s-ES" dirty="0"/>
              <a:t>9 febrero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0A43A3-ECFF-41E2-96C8-59B46AF28FFD}"/>
              </a:ext>
            </a:extLst>
          </p:cNvPr>
          <p:cNvSpPr>
            <a:spLocks noGrp="1"/>
          </p:cNvSpPr>
          <p:nvPr>
            <p:ph type="title"/>
          </p:nvPr>
        </p:nvSpPr>
        <p:spPr/>
        <p:txBody>
          <a:bodyPr/>
          <a:lstStyle/>
          <a:p>
            <a:r>
              <a:rPr lang="es-ES" dirty="0"/>
              <a:t>Campos a llenar en la Plataforma</a:t>
            </a:r>
            <a:endParaRPr lang="es-MX" dirty="0"/>
          </a:p>
        </p:txBody>
      </p:sp>
      <p:sp>
        <p:nvSpPr>
          <p:cNvPr id="4" name="Marcador de texto 3">
            <a:extLst>
              <a:ext uri="{FF2B5EF4-FFF2-40B4-BE49-F238E27FC236}">
                <a16:creationId xmlns:a16="http://schemas.microsoft.com/office/drawing/2014/main" xmlns="" id="{26E41190-BA93-439A-9FEC-7F1CBB4CB41A}"/>
              </a:ext>
            </a:extLst>
          </p:cNvPr>
          <p:cNvSpPr>
            <a:spLocks noGrp="1"/>
          </p:cNvSpPr>
          <p:nvPr>
            <p:ph type="body" idx="1"/>
          </p:nvPr>
        </p:nvSpPr>
        <p:spPr>
          <a:xfrm>
            <a:off x="3815044" y="1616869"/>
            <a:ext cx="3992732" cy="576262"/>
          </a:xfrm>
        </p:spPr>
        <p:txBody>
          <a:bodyPr/>
          <a:lstStyle/>
          <a:p>
            <a:r>
              <a:rPr lang="es-ES" sz="1800" dirty="0"/>
              <a:t>Sección 3. Documentos para la postulación de las propuestas</a:t>
            </a:r>
          </a:p>
        </p:txBody>
      </p:sp>
      <p:sp>
        <p:nvSpPr>
          <p:cNvPr id="3" name="Marcador de contenido 2">
            <a:extLst>
              <a:ext uri="{FF2B5EF4-FFF2-40B4-BE49-F238E27FC236}">
                <a16:creationId xmlns:a16="http://schemas.microsoft.com/office/drawing/2014/main" xmlns="" id="{3DA23691-DE02-4AD1-9231-1795F644647B}"/>
              </a:ext>
            </a:extLst>
          </p:cNvPr>
          <p:cNvSpPr>
            <a:spLocks noGrp="1"/>
          </p:cNvSpPr>
          <p:nvPr>
            <p:ph sz="half" idx="2"/>
          </p:nvPr>
        </p:nvSpPr>
        <p:spPr>
          <a:xfrm>
            <a:off x="3800530" y="2510085"/>
            <a:ext cx="4342893" cy="3354060"/>
          </a:xfrm>
        </p:spPr>
        <p:txBody>
          <a:bodyPr>
            <a:normAutofit fontScale="92500" lnSpcReduction="20000"/>
          </a:bodyPr>
          <a:lstStyle/>
          <a:p>
            <a:r>
              <a:rPr lang="es-ES" dirty="0"/>
              <a:t>Carta de Postulación firmada por el Representante legal</a:t>
            </a:r>
          </a:p>
          <a:p>
            <a:r>
              <a:rPr lang="es-ES" dirty="0"/>
              <a:t>Aportación científica de la propuesta</a:t>
            </a:r>
          </a:p>
          <a:p>
            <a:r>
              <a:rPr lang="es-ES" dirty="0"/>
              <a:t>Resumen de la propuesta ( 700 caracteres </a:t>
            </a:r>
            <a:r>
              <a:rPr lang="es-ES" dirty="0" err="1"/>
              <a:t>max</a:t>
            </a:r>
            <a:r>
              <a:rPr lang="es-ES" dirty="0"/>
              <a:t> )</a:t>
            </a:r>
          </a:p>
          <a:p>
            <a:r>
              <a:rPr lang="es-ES" dirty="0"/>
              <a:t>Monto solicitado</a:t>
            </a:r>
          </a:p>
          <a:p>
            <a:r>
              <a:rPr lang="es-ES" dirty="0"/>
              <a:t>Duración en meses de la propuesta</a:t>
            </a:r>
          </a:p>
          <a:p>
            <a:r>
              <a:rPr lang="es-ES" dirty="0"/>
              <a:t>Propuesta de Investigación</a:t>
            </a:r>
          </a:p>
          <a:p>
            <a:r>
              <a:rPr lang="es-ES" dirty="0"/>
              <a:t>Anexo I </a:t>
            </a:r>
          </a:p>
          <a:p>
            <a:r>
              <a:rPr lang="es-ES" dirty="0"/>
              <a:t>Anexo II</a:t>
            </a:r>
          </a:p>
        </p:txBody>
      </p:sp>
      <p:sp>
        <p:nvSpPr>
          <p:cNvPr id="5" name="CuadroTexto 4">
            <a:extLst>
              <a:ext uri="{FF2B5EF4-FFF2-40B4-BE49-F238E27FC236}">
                <a16:creationId xmlns:a16="http://schemas.microsoft.com/office/drawing/2014/main" xmlns="" id="{EEBD8B67-C03A-4E31-A87F-8284960B584D}"/>
              </a:ext>
            </a:extLst>
          </p:cNvPr>
          <p:cNvSpPr txBox="1"/>
          <p:nvPr/>
        </p:nvSpPr>
        <p:spPr>
          <a:xfrm>
            <a:off x="2868451" y="5811767"/>
            <a:ext cx="6828504" cy="738664"/>
          </a:xfrm>
          <a:prstGeom prst="rect">
            <a:avLst/>
          </a:prstGeom>
          <a:noFill/>
        </p:spPr>
        <p:txBody>
          <a:bodyPr wrap="square" rtlCol="0">
            <a:spAutoFit/>
          </a:bodyPr>
          <a:lstStyle/>
          <a:p>
            <a:r>
              <a:rPr lang="es-ES" sz="1400" dirty="0"/>
              <a:t>*Cabe mencionar que la plataforma no permite guardar los cambios si no se completa el llenado total de la propuesta, por lo que, se sugiere subir la información una vez que se cuente con la información completa.</a:t>
            </a:r>
            <a:endParaRPr lang="es-MX" sz="1400" dirty="0"/>
          </a:p>
        </p:txBody>
      </p:sp>
    </p:spTree>
    <p:extLst>
      <p:ext uri="{BB962C8B-B14F-4D97-AF65-F5344CB8AC3E}">
        <p14:creationId xmlns:p14="http://schemas.microsoft.com/office/powerpoint/2010/main" val="170846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1103085" y="283781"/>
            <a:ext cx="8389257"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dirty="0"/>
              <a:t>Formato y orden de presentación de la Propuesta</a:t>
            </a:r>
            <a:endParaRPr dirty="0"/>
          </a:p>
        </p:txBody>
      </p:sp>
      <p:sp>
        <p:nvSpPr>
          <p:cNvPr id="158" name="Google Shape;158;p10"/>
          <p:cNvSpPr txBox="1">
            <a:spLocks noGrp="1"/>
          </p:cNvSpPr>
          <p:nvPr>
            <p:ph type="body" idx="1"/>
          </p:nvPr>
        </p:nvSpPr>
        <p:spPr>
          <a:xfrm>
            <a:off x="778555" y="1093048"/>
            <a:ext cx="5157787" cy="82391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400"/>
              <a:buNone/>
            </a:pPr>
            <a:r>
              <a:rPr lang="es-ES" sz="2000" dirty="0">
                <a:solidFill>
                  <a:schemeClr val="tx1"/>
                </a:solidFill>
              </a:rPr>
              <a:t>Formato de propuesta</a:t>
            </a:r>
            <a:endParaRPr sz="2000" dirty="0">
              <a:solidFill>
                <a:schemeClr val="tx1"/>
              </a:solidFill>
            </a:endParaRPr>
          </a:p>
        </p:txBody>
      </p:sp>
      <p:sp>
        <p:nvSpPr>
          <p:cNvPr id="160" name="Google Shape;160;p10"/>
          <p:cNvSpPr txBox="1">
            <a:spLocks noGrp="1"/>
          </p:cNvSpPr>
          <p:nvPr>
            <p:ph sz="half" idx="2"/>
          </p:nvPr>
        </p:nvSpPr>
        <p:spPr>
          <a:xfrm>
            <a:off x="6096000" y="1027319"/>
            <a:ext cx="5183188" cy="82391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400"/>
              <a:buNone/>
            </a:pPr>
            <a:r>
              <a:rPr lang="es-ES" dirty="0">
                <a:solidFill>
                  <a:schemeClr val="tx1"/>
                </a:solidFill>
              </a:rPr>
              <a:t>Orden de cada propuesta</a:t>
            </a:r>
            <a:endParaRPr dirty="0">
              <a:solidFill>
                <a:schemeClr val="tx1"/>
              </a:solidFill>
            </a:endParaRPr>
          </a:p>
        </p:txBody>
      </p:sp>
      <p:sp>
        <p:nvSpPr>
          <p:cNvPr id="159" name="Google Shape;159;p10"/>
          <p:cNvSpPr txBox="1">
            <a:spLocks noGrp="1"/>
          </p:cNvSpPr>
          <p:nvPr>
            <p:ph type="body" sz="quarter" idx="3"/>
          </p:nvPr>
        </p:nvSpPr>
        <p:spPr>
          <a:xfrm>
            <a:off x="441600" y="2224575"/>
            <a:ext cx="5324400" cy="3965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1800"/>
              <a:buNone/>
            </a:pPr>
            <a:r>
              <a:rPr lang="es-ES" sz="1800" b="0" i="0" u="none" strike="noStrike" dirty="0">
                <a:solidFill>
                  <a:srgbClr val="000000"/>
                </a:solidFill>
                <a:ea typeface="Arial"/>
                <a:cs typeface="Arial"/>
                <a:sym typeface="Arial"/>
              </a:rPr>
              <a:t>La Propuesta (completa) se elaborará atendiendo al siguiente formato: </a:t>
            </a:r>
            <a:endParaRPr dirty="0"/>
          </a:p>
          <a:p>
            <a:pPr marL="457200" lvl="1" indent="0" algn="just" rtl="0">
              <a:lnSpc>
                <a:spcPct val="90000"/>
              </a:lnSpc>
              <a:spcBef>
                <a:spcPts val="500"/>
              </a:spcBef>
              <a:spcAft>
                <a:spcPts val="0"/>
              </a:spcAft>
              <a:buClr>
                <a:srgbClr val="000000"/>
              </a:buClr>
              <a:buSzPts val="1800"/>
              <a:buNone/>
            </a:pPr>
            <a:r>
              <a:rPr lang="es-ES" sz="1800" b="0" i="0" u="none" strike="noStrike" dirty="0">
                <a:solidFill>
                  <a:srgbClr val="000000"/>
                </a:solidFill>
                <a:ea typeface="Noto Sans Symbols"/>
                <a:cs typeface="Noto Sans Symbols"/>
                <a:sym typeface="Noto Sans Symbols"/>
              </a:rPr>
              <a:t>✔ </a:t>
            </a:r>
            <a:r>
              <a:rPr lang="es-ES" sz="1800" b="0" i="0" u="none" strike="noStrike" dirty="0">
                <a:solidFill>
                  <a:srgbClr val="000000"/>
                </a:solidFill>
                <a:ea typeface="Arial"/>
                <a:cs typeface="Arial"/>
                <a:sym typeface="Arial"/>
              </a:rPr>
              <a:t>Se utilizará letra tipo Arial de 12 puntos, con espaciado de 1.0 y en un máximo de diez cuartillas (se recomienda no utilizar carátula en este documento); la bibliografía forma parte del protocolo y se contabiliza en las 10 cuartillas. </a:t>
            </a:r>
            <a:endParaRPr sz="1800" b="0" i="0" u="none" strike="noStrike" dirty="0">
              <a:solidFill>
                <a:srgbClr val="000000"/>
              </a:solidFill>
              <a:ea typeface="Arial"/>
              <a:cs typeface="Arial"/>
              <a:sym typeface="Arial"/>
            </a:endParaRPr>
          </a:p>
          <a:p>
            <a:pPr marL="457200" lvl="1" indent="0" algn="just" rtl="0">
              <a:lnSpc>
                <a:spcPct val="90000"/>
              </a:lnSpc>
              <a:spcBef>
                <a:spcPts val="500"/>
              </a:spcBef>
              <a:spcAft>
                <a:spcPts val="0"/>
              </a:spcAft>
              <a:buClr>
                <a:srgbClr val="000000"/>
              </a:buClr>
              <a:buSzPts val="1800"/>
              <a:buNone/>
            </a:pPr>
            <a:r>
              <a:rPr lang="es-ES" sz="1800" b="0" i="0" u="none" strike="noStrike" dirty="0">
                <a:solidFill>
                  <a:srgbClr val="000000"/>
                </a:solidFill>
                <a:ea typeface="Noto Sans Symbols"/>
                <a:cs typeface="Noto Sans Symbols"/>
                <a:sym typeface="Noto Sans Symbols"/>
              </a:rPr>
              <a:t>✔ </a:t>
            </a:r>
            <a:r>
              <a:rPr lang="es-ES" sz="1800" b="0" i="0" u="none" strike="noStrike" dirty="0">
                <a:solidFill>
                  <a:srgbClr val="000000"/>
                </a:solidFill>
                <a:ea typeface="Arial"/>
                <a:cs typeface="Arial"/>
                <a:sym typeface="Arial"/>
              </a:rPr>
              <a:t>El </a:t>
            </a:r>
            <a:r>
              <a:rPr lang="es-ES" sz="1800" b="0" dirty="0">
                <a:solidFill>
                  <a:srgbClr val="000000"/>
                </a:solidFill>
                <a:ea typeface="Arial"/>
                <a:cs typeface="Arial"/>
                <a:sym typeface="Arial"/>
              </a:rPr>
              <a:t>e</a:t>
            </a:r>
            <a:r>
              <a:rPr lang="es-ES" sz="1800" b="0" i="0" u="none" strike="noStrike" dirty="0">
                <a:solidFill>
                  <a:srgbClr val="000000"/>
                </a:solidFill>
                <a:ea typeface="Arial"/>
                <a:cs typeface="Arial"/>
                <a:sym typeface="Arial"/>
              </a:rPr>
              <a:t>ncabezado deberá incluir el título de la propuesta, nombre del responsable técnico y la Institución de adscripción, así como el área del conocimiento en la que se inscribe la propuesta.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61" name="Google Shape;161;p10"/>
          <p:cNvSpPr txBox="1">
            <a:spLocks noGrp="1"/>
          </p:cNvSpPr>
          <p:nvPr>
            <p:ph sz="quarter" idx="4"/>
          </p:nvPr>
        </p:nvSpPr>
        <p:spPr>
          <a:xfrm>
            <a:off x="6340473" y="2093118"/>
            <a:ext cx="5183188" cy="4512397"/>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Resumen de la Propuesta</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Antecedentes</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Contribución de la investigación al avance de conocimiento de Frontera</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Objetivos y metas del Propuesta</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Hipótesis y preguntas que se propone responder</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Estrategia metodológica</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Recurso humano especializado</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Programa de actividades</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Infraestructura para llevar a cabo la Propuesta</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Riesgos de la Propuesta</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Presupuesto</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Resultados esperados</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Apropiación social del conocimiento</a:t>
            </a:r>
            <a:endParaRPr dirty="0">
              <a:solidFill>
                <a:srgbClr val="000000"/>
              </a:solidFill>
              <a:cs typeface="Arial"/>
            </a:endParaRPr>
          </a:p>
          <a:p>
            <a:pPr marL="514350" lvl="0" indent="-514350" algn="l" rtl="0">
              <a:lnSpc>
                <a:spcPct val="90000"/>
              </a:lnSpc>
              <a:spcBef>
                <a:spcPts val="0"/>
              </a:spcBef>
              <a:spcAft>
                <a:spcPts val="0"/>
              </a:spcAft>
              <a:buClr>
                <a:schemeClr val="dk1"/>
              </a:buClr>
              <a:buSzPts val="2000"/>
              <a:buFont typeface="Calibri"/>
              <a:buAutoNum type="arabicPeriod"/>
            </a:pPr>
            <a:r>
              <a:rPr lang="es-ES" dirty="0">
                <a:solidFill>
                  <a:srgbClr val="000000"/>
                </a:solidFill>
                <a:cs typeface="Arial"/>
              </a:rPr>
              <a:t>Bibliografía</a:t>
            </a:r>
            <a:endParaRPr dirty="0">
              <a:solidFill>
                <a:srgbClr val="000000"/>
              </a:solidFil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838200" y="365126"/>
            <a:ext cx="10515600" cy="6311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dirty="0"/>
              <a:t>Rubros financiables</a:t>
            </a:r>
            <a:endParaRPr dirty="0"/>
          </a:p>
        </p:txBody>
      </p:sp>
      <p:grpSp>
        <p:nvGrpSpPr>
          <p:cNvPr id="167" name="Google Shape;167;p11"/>
          <p:cNvGrpSpPr/>
          <p:nvPr/>
        </p:nvGrpSpPr>
        <p:grpSpPr>
          <a:xfrm>
            <a:off x="1357339" y="965456"/>
            <a:ext cx="9088990" cy="4776526"/>
            <a:chOff x="720554" y="60"/>
            <a:chExt cx="9088990" cy="4644969"/>
          </a:xfrm>
        </p:grpSpPr>
        <p:sp>
          <p:nvSpPr>
            <p:cNvPr id="168" name="Google Shape;168;p11"/>
            <p:cNvSpPr/>
            <p:nvPr/>
          </p:nvSpPr>
          <p:spPr>
            <a:xfrm rot="5400000">
              <a:off x="5331703" y="-2163202"/>
              <a:ext cx="2225698" cy="6729984"/>
            </a:xfrm>
            <a:prstGeom prst="round2SameRect">
              <a:avLst>
                <a:gd name="adj1" fmla="val 16667"/>
                <a:gd name="adj2" fmla="val 0"/>
              </a:avLst>
            </a:prstGeom>
            <a:solidFill>
              <a:schemeClr val="lt1">
                <a:alpha val="89803"/>
              </a:schemeClr>
            </a:solidFill>
            <a:ln w="12700" cap="flat" cmpd="sng">
              <a:solidFill>
                <a:srgbClr val="4372C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txBox="1"/>
            <p:nvPr/>
          </p:nvSpPr>
          <p:spPr>
            <a:xfrm>
              <a:off x="3079560" y="197591"/>
              <a:ext cx="6621334" cy="2008398"/>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Investigadores asociados.</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Estudiantes asociados.</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Pagos de Acervos bibliográficos, servicios de información y registros.</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Pagos de publicaciones, actividades de difusión y transferencia de resultados.</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Capacitación.</a:t>
              </a:r>
              <a:endParaRPr dirty="0"/>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Pago de servicios externos especializados.</a:t>
              </a:r>
              <a:endParaRPr dirty="0"/>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Pago de mantenimiento de equipos menores.</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Otros gastos como comisiones bancarias derivadas del manejo y operación de la cuenta bancaria asociada a la Propuesta.</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Gastos para realizar la auditoría del informe final.</a:t>
              </a:r>
              <a:endParaRPr sz="1400" b="0" i="0" u="none" strike="noStrike" cap="none" dirty="0">
                <a:solidFill>
                  <a:schemeClr val="dk1"/>
                </a:solidFill>
                <a:latin typeface="Calibri"/>
                <a:ea typeface="Calibri"/>
                <a:cs typeface="Calibri"/>
                <a:sym typeface="Calibri"/>
              </a:endParaRPr>
            </a:p>
          </p:txBody>
        </p:sp>
        <p:sp>
          <p:nvSpPr>
            <p:cNvPr id="170" name="Google Shape;170;p11"/>
            <p:cNvSpPr/>
            <p:nvPr/>
          </p:nvSpPr>
          <p:spPr>
            <a:xfrm>
              <a:off x="720554" y="60"/>
              <a:ext cx="2344507" cy="2403457"/>
            </a:xfrm>
            <a:prstGeom prst="roundRect">
              <a:avLst>
                <a:gd name="adj" fmla="val 16667"/>
              </a:avLst>
            </a:prstGeom>
            <a:solidFill>
              <a:schemeClr val="lt1"/>
            </a:solid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txBox="1"/>
            <p:nvPr/>
          </p:nvSpPr>
          <p:spPr>
            <a:xfrm>
              <a:off x="835003" y="114509"/>
              <a:ext cx="2115609" cy="2174559"/>
            </a:xfrm>
            <a:prstGeom prst="rect">
              <a:avLst/>
            </a:prstGeom>
            <a:noFill/>
            <a:ln>
              <a:noFill/>
            </a:ln>
          </p:spPr>
          <p:txBody>
            <a:bodyPr spcFirstLastPara="1" wrap="square" lIns="133350" tIns="66675" rIns="133350" bIns="6667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s-ES" sz="2800" dirty="0">
                  <a:latin typeface="Calibri"/>
                  <a:ea typeface="Calibri"/>
                  <a:cs typeface="Calibri"/>
                  <a:sym typeface="Calibri"/>
                </a:rPr>
                <a:t>Gastos de operación</a:t>
              </a:r>
              <a:endParaRPr sz="2800" dirty="0">
                <a:latin typeface="Calibri"/>
                <a:ea typeface="Calibri"/>
                <a:cs typeface="Calibri"/>
                <a:sym typeface="Calibri"/>
              </a:endParaRPr>
            </a:p>
          </p:txBody>
        </p:sp>
        <p:sp>
          <p:nvSpPr>
            <p:cNvPr id="172" name="Google Shape;172;p11"/>
            <p:cNvSpPr/>
            <p:nvPr/>
          </p:nvSpPr>
          <p:spPr>
            <a:xfrm rot="5400000">
              <a:off x="5824516" y="193956"/>
              <a:ext cx="1190402" cy="6729984"/>
            </a:xfrm>
            <a:prstGeom prst="round2SameRect">
              <a:avLst>
                <a:gd name="adj1" fmla="val 16667"/>
                <a:gd name="adj2" fmla="val 0"/>
              </a:avLst>
            </a:prstGeom>
            <a:solidFill>
              <a:schemeClr val="lt1">
                <a:alpha val="89803"/>
              </a:schemeClr>
            </a:solidFill>
            <a:ln w="12700" cap="flat" cmpd="sng">
              <a:solidFill>
                <a:srgbClr val="4372C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txBox="1"/>
            <p:nvPr/>
          </p:nvSpPr>
          <p:spPr>
            <a:xfrm>
              <a:off x="3079559" y="2857897"/>
              <a:ext cx="6636122" cy="1735042"/>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s-ES" b="0" i="0" u="none" strike="noStrike" cap="none" dirty="0">
                  <a:solidFill>
                    <a:schemeClr val="dk1"/>
                  </a:solidFill>
                  <a:latin typeface="Calibri"/>
                  <a:ea typeface="Calibri"/>
                  <a:cs typeface="Calibri"/>
                  <a:sym typeface="Calibri"/>
                </a:rPr>
                <a:t>Equipo de laboratorio.</a:t>
              </a:r>
              <a:endParaRPr sz="1600" dirty="0"/>
            </a:p>
            <a:p>
              <a:pPr marL="228600" marR="0" lvl="1" indent="-228600" algn="l" rtl="0">
                <a:lnSpc>
                  <a:spcPct val="90000"/>
                </a:lnSpc>
                <a:spcBef>
                  <a:spcPts val="300"/>
                </a:spcBef>
                <a:spcAft>
                  <a:spcPts val="0"/>
                </a:spcAft>
                <a:buClr>
                  <a:schemeClr val="dk1"/>
                </a:buClr>
                <a:buSzPts val="2000"/>
                <a:buFont typeface="Calibri"/>
                <a:buChar char="•"/>
              </a:pPr>
              <a:r>
                <a:rPr lang="es-ES" b="0" i="0" u="none" strike="noStrike" cap="none" dirty="0">
                  <a:solidFill>
                    <a:schemeClr val="dk1"/>
                  </a:solidFill>
                  <a:latin typeface="Calibri"/>
                  <a:ea typeface="Calibri"/>
                  <a:cs typeface="Calibri"/>
                  <a:sym typeface="Calibri"/>
                </a:rPr>
                <a:t>Equipo de cómputo y telecomunicaciones.</a:t>
              </a:r>
              <a:endParaRPr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s-ES" b="0" i="0" u="none" strike="noStrike" cap="none" dirty="0">
                  <a:solidFill>
                    <a:schemeClr val="dk1"/>
                  </a:solidFill>
                  <a:latin typeface="Calibri"/>
                  <a:ea typeface="Calibri"/>
                  <a:cs typeface="Calibri"/>
                  <a:sym typeface="Calibri"/>
                </a:rPr>
                <a:t>Herramientas y accesorios.</a:t>
              </a:r>
            </a:p>
            <a:p>
              <a:pPr marL="0" marR="0" lvl="1" algn="l" rtl="0">
                <a:lnSpc>
                  <a:spcPct val="90000"/>
                </a:lnSpc>
                <a:spcBef>
                  <a:spcPts val="300"/>
                </a:spcBef>
                <a:spcAft>
                  <a:spcPts val="0"/>
                </a:spcAft>
                <a:buClr>
                  <a:schemeClr val="dk1"/>
                </a:buClr>
                <a:buSzPts val="2000"/>
              </a:pPr>
              <a:endParaRPr sz="1600" dirty="0"/>
            </a:p>
          </p:txBody>
        </p:sp>
        <p:sp>
          <p:nvSpPr>
            <p:cNvPr id="174" name="Google Shape;174;p11"/>
            <p:cNvSpPr/>
            <p:nvPr/>
          </p:nvSpPr>
          <p:spPr>
            <a:xfrm>
              <a:off x="745387" y="2728327"/>
              <a:ext cx="2334172" cy="1729375"/>
            </a:xfrm>
            <a:prstGeom prst="roundRect">
              <a:avLst>
                <a:gd name="adj" fmla="val 16667"/>
              </a:avLst>
            </a:prstGeom>
            <a:solidFill>
              <a:schemeClr val="lt1"/>
            </a:solid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txBox="1"/>
            <p:nvPr/>
          </p:nvSpPr>
          <p:spPr>
            <a:xfrm>
              <a:off x="846915" y="2469462"/>
              <a:ext cx="2106282" cy="2175567"/>
            </a:xfrm>
            <a:prstGeom prst="rect">
              <a:avLst/>
            </a:prstGeom>
            <a:noFill/>
            <a:ln>
              <a:noFill/>
            </a:ln>
          </p:spPr>
          <p:txBody>
            <a:bodyPr spcFirstLastPara="1" wrap="square" lIns="133350" tIns="66675" rIns="133350" bIns="6667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s-ES" sz="2800" dirty="0">
                  <a:latin typeface="Calibri"/>
                  <a:ea typeface="Calibri"/>
                  <a:cs typeface="Calibri"/>
                  <a:sym typeface="Calibri"/>
                </a:rPr>
                <a:t>Gastos de inversión</a:t>
              </a:r>
              <a:endParaRPr sz="1400" dirty="0"/>
            </a:p>
          </p:txBody>
        </p:sp>
      </p:grpSp>
      <p:sp>
        <p:nvSpPr>
          <p:cNvPr id="13" name="CuadroTexto 12">
            <a:extLst>
              <a:ext uri="{FF2B5EF4-FFF2-40B4-BE49-F238E27FC236}">
                <a16:creationId xmlns:a16="http://schemas.microsoft.com/office/drawing/2014/main" xmlns="" id="{87D38480-E1B8-4481-AD31-0A7B08614236}"/>
              </a:ext>
            </a:extLst>
          </p:cNvPr>
          <p:cNvSpPr txBox="1"/>
          <p:nvPr/>
        </p:nvSpPr>
        <p:spPr>
          <a:xfrm>
            <a:off x="2319911" y="5733421"/>
            <a:ext cx="8614287" cy="867930"/>
          </a:xfrm>
          <a:prstGeom prst="rect">
            <a:avLst/>
          </a:prstGeom>
          <a:noFill/>
        </p:spPr>
        <p:txBody>
          <a:bodyPr wrap="square">
            <a:spAutoFit/>
          </a:bodyPr>
          <a:lstStyle/>
          <a:p>
            <a:pPr marL="114300" marR="0" lvl="1" indent="-114300" algn="just" rtl="0">
              <a:lnSpc>
                <a:spcPct val="90000"/>
              </a:lnSpc>
              <a:spcBef>
                <a:spcPts val="210"/>
              </a:spcBef>
              <a:spcAft>
                <a:spcPts val="0"/>
              </a:spcAft>
              <a:buClr>
                <a:schemeClr val="dk1"/>
              </a:buClr>
              <a:buSzPts val="1400"/>
              <a:buFont typeface="Calibri"/>
              <a:buChar char="•"/>
            </a:pPr>
            <a:r>
              <a:rPr lang="es-ES" sz="1400" b="1" i="0" dirty="0">
                <a:solidFill>
                  <a:srgbClr val="000000"/>
                </a:solidFill>
                <a:effectLst/>
                <a:latin typeface="Helvetica" panose="020B0604020202020204" pitchFamily="34" charset="0"/>
              </a:rPr>
              <a:t>Otros gastos de operación se actualizó para considerar: “entre los que se consideran los relacionados con pruebas experimentales u otras fases de investigación, como son la adquisición de reactivos, especímenes vivos, agroquímicos, materiales de consumo que son indispensables en la ejecución de la Propuesta, mismos que deben ser plenamente justificados”.</a:t>
            </a:r>
            <a:endParaRPr lang="es-ES" sz="1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title"/>
          </p:nvPr>
        </p:nvSpPr>
        <p:spPr>
          <a:xfrm>
            <a:off x="838200" y="365126"/>
            <a:ext cx="10515600" cy="7089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a:t>Gastos no elegibles</a:t>
            </a:r>
            <a:endParaRPr/>
          </a:p>
        </p:txBody>
      </p:sp>
      <p:sp>
        <p:nvSpPr>
          <p:cNvPr id="181" name="Google Shape;181;p12"/>
          <p:cNvSpPr txBox="1">
            <a:spLocks noGrp="1"/>
          </p:cNvSpPr>
          <p:nvPr>
            <p:ph idx="1"/>
          </p:nvPr>
        </p:nvSpPr>
        <p:spPr>
          <a:xfrm>
            <a:off x="838200" y="1593396"/>
            <a:ext cx="10515600" cy="415426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s-ES" sz="2000" b="0" i="0" u="none" strike="noStrike" dirty="0">
                <a:solidFill>
                  <a:srgbClr val="000000"/>
                </a:solidFill>
                <a:latin typeface="Arial"/>
                <a:ea typeface="Arial"/>
                <a:cs typeface="Arial"/>
                <a:sym typeface="Arial"/>
              </a:rPr>
              <a:t>a. </a:t>
            </a:r>
            <a:r>
              <a:rPr lang="es-ES" sz="1900" b="0" i="0" u="none" strike="noStrike" dirty="0">
                <a:solidFill>
                  <a:srgbClr val="000000"/>
                </a:solidFill>
                <a:latin typeface="Arial"/>
                <a:ea typeface="Arial"/>
                <a:cs typeface="Arial"/>
                <a:sym typeface="Arial"/>
              </a:rPr>
              <a:t>Compra de vehículos automotores; equipos y maquinaria cuyo propósito considere actividades de producción o comercialización del solicitante, o se considere como parte de su infraestructura regular de operación. </a:t>
            </a:r>
            <a:endParaRPr sz="2700" dirty="0"/>
          </a:p>
          <a:p>
            <a:pPr marL="0" lvl="0" indent="0" algn="just" rtl="0">
              <a:lnSpc>
                <a:spcPct val="90000"/>
              </a:lnSpc>
              <a:spcBef>
                <a:spcPts val="1000"/>
              </a:spcBef>
              <a:spcAft>
                <a:spcPts val="0"/>
              </a:spcAft>
              <a:buClr>
                <a:srgbClr val="000000"/>
              </a:buClr>
              <a:buSzPts val="2000"/>
              <a:buNone/>
            </a:pPr>
            <a:r>
              <a:rPr lang="es-ES" sz="1900" b="0" i="0" u="none" strike="noStrike" dirty="0">
                <a:solidFill>
                  <a:srgbClr val="000000"/>
                </a:solidFill>
                <a:latin typeface="Arial"/>
                <a:ea typeface="Arial"/>
                <a:cs typeface="Arial"/>
                <a:sym typeface="Arial"/>
              </a:rPr>
              <a:t>b. Sueldos y salarios, compensaciones económicas u honorarios para el personal de las instituciones participantes. </a:t>
            </a:r>
            <a:endParaRPr sz="2700" dirty="0"/>
          </a:p>
          <a:p>
            <a:pPr marL="0" lvl="0" indent="0" algn="just" rtl="0">
              <a:lnSpc>
                <a:spcPct val="90000"/>
              </a:lnSpc>
              <a:spcBef>
                <a:spcPts val="1000"/>
              </a:spcBef>
              <a:spcAft>
                <a:spcPts val="0"/>
              </a:spcAft>
              <a:buClr>
                <a:srgbClr val="000000"/>
              </a:buClr>
              <a:buSzPts val="2000"/>
              <a:buNone/>
            </a:pPr>
            <a:r>
              <a:rPr lang="es-ES" sz="1900" b="0" i="0" u="none" strike="noStrike" dirty="0">
                <a:solidFill>
                  <a:srgbClr val="000000"/>
                </a:solidFill>
                <a:latin typeface="Arial"/>
                <a:ea typeface="Arial"/>
                <a:cs typeface="Arial"/>
                <a:sym typeface="Arial"/>
              </a:rPr>
              <a:t>c. Todos aquellos conceptos, materiales y gastos en general relacionados con tareas operativas, ya sean administrativas, productivas, de ventas o distribución, incluyendo lo relacionado a publicidad. </a:t>
            </a:r>
            <a:endParaRPr sz="2700" dirty="0"/>
          </a:p>
          <a:p>
            <a:pPr marL="0" lvl="0" indent="0" algn="just" rtl="0">
              <a:lnSpc>
                <a:spcPct val="90000"/>
              </a:lnSpc>
              <a:spcBef>
                <a:spcPts val="1000"/>
              </a:spcBef>
              <a:spcAft>
                <a:spcPts val="0"/>
              </a:spcAft>
              <a:buClr>
                <a:srgbClr val="000000"/>
              </a:buClr>
              <a:buSzPts val="2000"/>
              <a:buNone/>
            </a:pPr>
            <a:r>
              <a:rPr lang="es-ES" sz="1900" b="0" i="0" u="none" strike="noStrike" dirty="0">
                <a:solidFill>
                  <a:srgbClr val="000000"/>
                </a:solidFill>
                <a:latin typeface="Arial"/>
                <a:ea typeface="Arial"/>
                <a:cs typeface="Arial"/>
                <a:sym typeface="Arial"/>
              </a:rPr>
              <a:t>d. Equipo de oficina (sillas, escritorios, computadoras para uso secretarial y otros) </a:t>
            </a:r>
            <a:endParaRPr sz="2700" dirty="0"/>
          </a:p>
          <a:p>
            <a:pPr marL="0" lvl="0" indent="0" algn="just" rtl="0">
              <a:lnSpc>
                <a:spcPct val="90000"/>
              </a:lnSpc>
              <a:spcBef>
                <a:spcPts val="1000"/>
              </a:spcBef>
              <a:spcAft>
                <a:spcPts val="0"/>
              </a:spcAft>
              <a:buClr>
                <a:srgbClr val="000000"/>
              </a:buClr>
              <a:buSzPts val="2000"/>
              <a:buNone/>
            </a:pPr>
            <a:r>
              <a:rPr lang="es-ES" sz="1900" b="0" i="0" u="none" strike="noStrike" dirty="0">
                <a:solidFill>
                  <a:srgbClr val="000000"/>
                </a:solidFill>
                <a:latin typeface="Arial"/>
                <a:ea typeface="Arial"/>
                <a:cs typeface="Arial"/>
                <a:sym typeface="Arial"/>
              </a:rPr>
              <a:t>e. Obra civil y compra de terrenos. </a:t>
            </a:r>
            <a:endParaRPr sz="2700" dirty="0"/>
          </a:p>
          <a:p>
            <a:pPr marL="0" lvl="0" indent="0" algn="just" rtl="0">
              <a:lnSpc>
                <a:spcPct val="90000"/>
              </a:lnSpc>
              <a:spcBef>
                <a:spcPts val="1000"/>
              </a:spcBef>
              <a:spcAft>
                <a:spcPts val="0"/>
              </a:spcAft>
              <a:buClr>
                <a:srgbClr val="000000"/>
              </a:buClr>
              <a:buSzPts val="2000"/>
              <a:buNone/>
            </a:pPr>
            <a:r>
              <a:rPr lang="es-ES" sz="1900" b="0" i="0" u="none" strike="noStrike" dirty="0">
                <a:solidFill>
                  <a:srgbClr val="000000"/>
                </a:solidFill>
                <a:latin typeface="Arial"/>
                <a:ea typeface="Arial"/>
                <a:cs typeface="Arial"/>
                <a:sym typeface="Arial"/>
              </a:rPr>
              <a:t>f. Trabajos de campo. </a:t>
            </a:r>
            <a:endParaRPr sz="2700" dirty="0"/>
          </a:p>
          <a:p>
            <a:pPr marL="0" lvl="0" indent="0" algn="just" rtl="0">
              <a:lnSpc>
                <a:spcPct val="90000"/>
              </a:lnSpc>
              <a:spcBef>
                <a:spcPts val="1000"/>
              </a:spcBef>
              <a:spcAft>
                <a:spcPts val="0"/>
              </a:spcAft>
              <a:buClr>
                <a:srgbClr val="000000"/>
              </a:buClr>
              <a:buSzPts val="2000"/>
              <a:buNone/>
            </a:pPr>
            <a:r>
              <a:rPr lang="es-ES" sz="1900" b="0" i="0" u="none" strike="noStrike" dirty="0">
                <a:solidFill>
                  <a:srgbClr val="000000"/>
                </a:solidFill>
                <a:latin typeface="Arial"/>
                <a:ea typeface="Arial"/>
                <a:cs typeface="Arial"/>
                <a:sym typeface="Arial"/>
              </a:rPr>
              <a:t>g. Pasajes y Viáticos. </a:t>
            </a:r>
            <a:endParaRPr sz="2700" dirty="0"/>
          </a:p>
          <a:p>
            <a:pPr marL="0" lvl="0" indent="0" algn="just" rtl="0">
              <a:lnSpc>
                <a:spcPct val="90000"/>
              </a:lnSpc>
              <a:spcBef>
                <a:spcPts val="1000"/>
              </a:spcBef>
              <a:spcAft>
                <a:spcPts val="0"/>
              </a:spcAft>
              <a:buClr>
                <a:srgbClr val="000000"/>
              </a:buClr>
              <a:buSzPts val="2000"/>
              <a:buNone/>
            </a:pPr>
            <a:r>
              <a:rPr lang="es-ES" sz="1900" b="0" i="0" u="none" strike="noStrike" dirty="0">
                <a:solidFill>
                  <a:srgbClr val="000000"/>
                </a:solidFill>
                <a:latin typeface="Arial"/>
                <a:ea typeface="Arial"/>
                <a:cs typeface="Arial"/>
                <a:sym typeface="Arial"/>
              </a:rPr>
              <a:t>h. Material de Consumo y Software. </a:t>
            </a:r>
            <a:endParaRPr sz="27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635000" y="786946"/>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Font typeface="Calibri"/>
              <a:buNone/>
            </a:pPr>
            <a:r>
              <a:rPr lang="es-ES" sz="4000"/>
              <a:t>Proceso de recepción, selección, evaluación y formalización de propuestas</a:t>
            </a:r>
            <a:endParaRPr sz="4000"/>
          </a:p>
        </p:txBody>
      </p:sp>
      <p:grpSp>
        <p:nvGrpSpPr>
          <p:cNvPr id="187" name="Google Shape;187;p13"/>
          <p:cNvGrpSpPr/>
          <p:nvPr/>
        </p:nvGrpSpPr>
        <p:grpSpPr>
          <a:xfrm>
            <a:off x="155416" y="2620463"/>
            <a:ext cx="11881168" cy="3450591"/>
            <a:chOff x="294" y="1241031"/>
            <a:chExt cx="11881168" cy="3450591"/>
          </a:xfrm>
        </p:grpSpPr>
        <p:sp>
          <p:nvSpPr>
            <p:cNvPr id="188" name="Google Shape;188;p13"/>
            <p:cNvSpPr/>
            <p:nvPr/>
          </p:nvSpPr>
          <p:spPr>
            <a:xfrm>
              <a:off x="294" y="2209820"/>
              <a:ext cx="1909283" cy="1574759"/>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txBox="1"/>
            <p:nvPr/>
          </p:nvSpPr>
          <p:spPr>
            <a:xfrm>
              <a:off x="36534" y="2246060"/>
              <a:ext cx="1836803" cy="1164830"/>
            </a:xfrm>
            <a:prstGeom prst="rect">
              <a:avLst/>
            </a:prstGeom>
            <a:noFill/>
            <a:ln>
              <a:noFill/>
            </a:ln>
          </p:spPr>
          <p:txBody>
            <a:bodyPr spcFirstLastPara="1" wrap="square" lIns="24750" tIns="24750" rIns="24750" bIns="24750" anchor="t" anchorCtr="0">
              <a:noAutofit/>
            </a:bodyPr>
            <a:lstStyle/>
            <a:p>
              <a:pPr marL="114300" marR="0" lvl="1" indent="-114300" algn="just" rtl="0">
                <a:lnSpc>
                  <a:spcPct val="90000"/>
                </a:lnSpc>
                <a:spcBef>
                  <a:spcPts val="0"/>
                </a:spcBef>
                <a:spcAft>
                  <a:spcPts val="0"/>
                </a:spcAft>
                <a:buClr>
                  <a:schemeClr val="dk1"/>
                </a:buClr>
                <a:buSzPts val="1400"/>
                <a:buFont typeface="Calibri"/>
                <a:buChar char="•"/>
              </a:pPr>
              <a:r>
                <a:rPr lang="es-ES" sz="1400" b="0" i="0" u="none" strike="noStrike" cap="none" dirty="0">
                  <a:solidFill>
                    <a:schemeClr val="dk1"/>
                  </a:solidFill>
                  <a:latin typeface="Calibri"/>
                  <a:ea typeface="Calibri"/>
                  <a:cs typeface="Calibri"/>
                  <a:sym typeface="Calibri"/>
                </a:rPr>
                <a:t>Periodo recepción de propuestas: 24 de enero al 24 de febrero a las 23:59hrs.</a:t>
              </a:r>
              <a:endParaRPr sz="1400" b="0" i="0" u="none" strike="noStrike" cap="none" dirty="0">
                <a:solidFill>
                  <a:schemeClr val="dk1"/>
                </a:solidFill>
                <a:latin typeface="Calibri"/>
                <a:ea typeface="Calibri"/>
                <a:cs typeface="Calibri"/>
                <a:sym typeface="Calibri"/>
              </a:endParaRPr>
            </a:p>
          </p:txBody>
        </p:sp>
        <p:sp>
          <p:nvSpPr>
            <p:cNvPr id="190" name="Google Shape;190;p13"/>
            <p:cNvSpPr/>
            <p:nvPr/>
          </p:nvSpPr>
          <p:spPr>
            <a:xfrm>
              <a:off x="1072585" y="2582450"/>
              <a:ext cx="2109172" cy="2109172"/>
            </a:xfrm>
            <a:custGeom>
              <a:avLst/>
              <a:gdLst/>
              <a:ahLst/>
              <a:cxnLst/>
              <a:rect l="l" t="t" r="r" b="b"/>
              <a:pathLst>
                <a:path w="120000" h="120000" extrusionOk="0">
                  <a:moveTo>
                    <a:pt x="10033" y="88376"/>
                  </a:moveTo>
                  <a:lnTo>
                    <a:pt x="13341" y="86497"/>
                  </a:lnTo>
                  <a:lnTo>
                    <a:pt x="13341" y="86497"/>
                  </a:lnTo>
                  <a:cubicBezTo>
                    <a:pt x="22320" y="102308"/>
                    <a:pt x="38695" y="112496"/>
                    <a:pt x="56846" y="113565"/>
                  </a:cubicBezTo>
                  <a:cubicBezTo>
                    <a:pt x="74998" y="114633"/>
                    <a:pt x="92455" y="106437"/>
                    <a:pt x="103227" y="91789"/>
                  </a:cubicBezTo>
                  <a:lnTo>
                    <a:pt x="101032" y="90542"/>
                  </a:lnTo>
                  <a:lnTo>
                    <a:pt x="108313" y="87437"/>
                  </a:lnTo>
                  <a:lnTo>
                    <a:pt x="108753" y="94927"/>
                  </a:lnTo>
                  <a:lnTo>
                    <a:pt x="106557" y="93680"/>
                  </a:lnTo>
                  <a:cubicBezTo>
                    <a:pt x="95098" y="109521"/>
                    <a:pt x="76369" y="118449"/>
                    <a:pt x="56847" y="117376"/>
                  </a:cubicBezTo>
                  <a:cubicBezTo>
                    <a:pt x="37325" y="116303"/>
                    <a:pt x="19688" y="105378"/>
                    <a:pt x="10033" y="88376"/>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24579" y="3447131"/>
              <a:ext cx="1697140" cy="674896"/>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txBox="1"/>
            <p:nvPr/>
          </p:nvSpPr>
          <p:spPr>
            <a:xfrm>
              <a:off x="444346" y="3466898"/>
              <a:ext cx="1657606" cy="635362"/>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Recepción de propuestas</a:t>
              </a:r>
              <a:endParaRPr sz="2000">
                <a:solidFill>
                  <a:schemeClr val="lt1"/>
                </a:solidFill>
                <a:latin typeface="Calibri"/>
                <a:ea typeface="Calibri"/>
                <a:cs typeface="Calibri"/>
                <a:sym typeface="Calibri"/>
              </a:endParaRPr>
            </a:p>
          </p:txBody>
        </p:sp>
        <p:sp>
          <p:nvSpPr>
            <p:cNvPr id="193" name="Google Shape;193;p13"/>
            <p:cNvSpPr/>
            <p:nvPr/>
          </p:nvSpPr>
          <p:spPr>
            <a:xfrm>
              <a:off x="2440230" y="2209820"/>
              <a:ext cx="1909283" cy="1574759"/>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txBox="1"/>
            <p:nvPr/>
          </p:nvSpPr>
          <p:spPr>
            <a:xfrm>
              <a:off x="2476470" y="2583508"/>
              <a:ext cx="1836803" cy="1164830"/>
            </a:xfrm>
            <a:prstGeom prst="rect">
              <a:avLst/>
            </a:prstGeom>
            <a:noFill/>
            <a:ln>
              <a:noFill/>
            </a:ln>
          </p:spPr>
          <p:txBody>
            <a:bodyPr spcFirstLastPara="1" wrap="square" lIns="24750" tIns="24750" rIns="24750" bIns="24750" anchor="t" anchorCtr="0">
              <a:noAutofit/>
            </a:bodyPr>
            <a:lstStyle/>
            <a:p>
              <a:pPr marL="114300" marR="0" lvl="1" indent="-114300" algn="just" rtl="0">
                <a:lnSpc>
                  <a:spcPct val="90000"/>
                </a:lnSpc>
                <a:spcBef>
                  <a:spcPts val="0"/>
                </a:spcBef>
                <a:spcAft>
                  <a:spcPts val="0"/>
                </a:spcAft>
                <a:buClr>
                  <a:schemeClr val="dk1"/>
                </a:buClr>
                <a:buSzPts val="1200"/>
                <a:buFont typeface="Calibri"/>
                <a:buChar char="•"/>
              </a:pPr>
              <a:r>
                <a:rPr lang="es-ES" sz="1200" b="0" i="0" u="none" strike="noStrike" cap="none">
                  <a:solidFill>
                    <a:schemeClr val="dk1"/>
                  </a:solidFill>
                  <a:latin typeface="Calibri"/>
                  <a:ea typeface="Calibri"/>
                  <a:cs typeface="Calibri"/>
                  <a:sym typeface="Calibri"/>
                </a:rPr>
                <a:t>Una vez concluido el periodo de recepción de propuestas se realiza una revisión de requisitos generales, jurídicos, conceptuales y presupuestarios.</a:t>
              </a:r>
              <a:endParaRPr sz="1200" b="0" i="0" u="none" strike="noStrike" cap="none">
                <a:solidFill>
                  <a:schemeClr val="dk1"/>
                </a:solidFill>
                <a:latin typeface="Calibri"/>
                <a:ea typeface="Calibri"/>
                <a:cs typeface="Calibri"/>
                <a:sym typeface="Calibri"/>
              </a:endParaRPr>
            </a:p>
          </p:txBody>
        </p:sp>
        <p:sp>
          <p:nvSpPr>
            <p:cNvPr id="195" name="Google Shape;195;p13"/>
            <p:cNvSpPr/>
            <p:nvPr/>
          </p:nvSpPr>
          <p:spPr>
            <a:xfrm>
              <a:off x="3496610" y="1241031"/>
              <a:ext cx="2353136" cy="2353136"/>
            </a:xfrm>
            <a:custGeom>
              <a:avLst/>
              <a:gdLst/>
              <a:ahLst/>
              <a:cxnLst/>
              <a:rect l="l" t="t" r="r" b="b"/>
              <a:pathLst>
                <a:path w="120000" h="120000" extrusionOk="0">
                  <a:moveTo>
                    <a:pt x="9803" y="31494"/>
                  </a:moveTo>
                  <a:lnTo>
                    <a:pt x="9803" y="31494"/>
                  </a:lnTo>
                  <a:cubicBezTo>
                    <a:pt x="19562" y="14309"/>
                    <a:pt x="37434" y="3311"/>
                    <a:pt x="57172" y="2343"/>
                  </a:cubicBezTo>
                  <a:cubicBezTo>
                    <a:pt x="76910" y="1375"/>
                    <a:pt x="95772" y="10572"/>
                    <a:pt x="107166" y="26718"/>
                  </a:cubicBezTo>
                  <a:lnTo>
                    <a:pt x="109136" y="25600"/>
                  </a:lnTo>
                  <a:lnTo>
                    <a:pt x="108714" y="32336"/>
                  </a:lnTo>
                  <a:lnTo>
                    <a:pt x="102216" y="29530"/>
                  </a:lnTo>
                  <a:lnTo>
                    <a:pt x="104185" y="28411"/>
                  </a:lnTo>
                  <a:lnTo>
                    <a:pt x="104185" y="28411"/>
                  </a:lnTo>
                  <a:cubicBezTo>
                    <a:pt x="93406" y="13333"/>
                    <a:pt x="75681" y="4793"/>
                    <a:pt x="57172" y="5758"/>
                  </a:cubicBezTo>
                  <a:cubicBezTo>
                    <a:pt x="38662" y="6723"/>
                    <a:pt x="21922" y="17061"/>
                    <a:pt x="12769" y="33178"/>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2864515" y="1872371"/>
              <a:ext cx="1697140" cy="674896"/>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txBox="1"/>
            <p:nvPr/>
          </p:nvSpPr>
          <p:spPr>
            <a:xfrm>
              <a:off x="2884282" y="1892138"/>
              <a:ext cx="1657606" cy="635362"/>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Selección de propuestas</a:t>
              </a:r>
              <a:endParaRPr sz="2000">
                <a:solidFill>
                  <a:schemeClr val="lt1"/>
                </a:solidFill>
                <a:latin typeface="Calibri"/>
                <a:ea typeface="Calibri"/>
                <a:cs typeface="Calibri"/>
                <a:sym typeface="Calibri"/>
              </a:endParaRPr>
            </a:p>
          </p:txBody>
        </p:sp>
        <p:sp>
          <p:nvSpPr>
            <p:cNvPr id="198" name="Google Shape;198;p13"/>
            <p:cNvSpPr/>
            <p:nvPr/>
          </p:nvSpPr>
          <p:spPr>
            <a:xfrm>
              <a:off x="4880166" y="2209820"/>
              <a:ext cx="1909283" cy="1574759"/>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txBox="1"/>
            <p:nvPr/>
          </p:nvSpPr>
          <p:spPr>
            <a:xfrm>
              <a:off x="4916406" y="2246060"/>
              <a:ext cx="1836803" cy="1164830"/>
            </a:xfrm>
            <a:prstGeom prst="rect">
              <a:avLst/>
            </a:prstGeom>
            <a:noFill/>
            <a:ln>
              <a:noFill/>
            </a:ln>
          </p:spPr>
          <p:txBody>
            <a:bodyPr spcFirstLastPara="1" wrap="square" lIns="24750" tIns="24750" rIns="24750" bIns="24750" anchor="t" anchorCtr="0">
              <a:noAutofit/>
            </a:bodyPr>
            <a:lstStyle/>
            <a:p>
              <a:pPr marL="114300" marR="0" lvl="1" indent="-114300" algn="just" rtl="0">
                <a:lnSpc>
                  <a:spcPct val="90000"/>
                </a:lnSpc>
                <a:spcBef>
                  <a:spcPts val="0"/>
                </a:spcBef>
                <a:spcAft>
                  <a:spcPts val="0"/>
                </a:spcAft>
                <a:buClr>
                  <a:schemeClr val="dk1"/>
                </a:buClr>
                <a:buSzPts val="1400"/>
                <a:buFont typeface="Calibri"/>
                <a:buChar char="•"/>
              </a:pPr>
              <a:r>
                <a:rPr lang="es-ES" sz="1400" b="0" i="0" u="none" strike="noStrike" cap="none">
                  <a:solidFill>
                    <a:schemeClr val="dk1"/>
                  </a:solidFill>
                  <a:latin typeface="Calibri"/>
                  <a:ea typeface="Calibri"/>
                  <a:cs typeface="Calibri"/>
                  <a:sym typeface="Calibri"/>
                </a:rPr>
                <a:t>El Comité Evaluador verifica la factibilidad de la (s) propuesta (s) así como la calidad  técnica y científica.</a:t>
              </a:r>
              <a:endParaRPr sz="1400" b="0" i="0" u="none" strike="noStrike" cap="none">
                <a:solidFill>
                  <a:schemeClr val="dk1"/>
                </a:solidFill>
                <a:latin typeface="Calibri"/>
                <a:ea typeface="Calibri"/>
                <a:cs typeface="Calibri"/>
                <a:sym typeface="Calibri"/>
              </a:endParaRPr>
            </a:p>
          </p:txBody>
        </p:sp>
        <p:sp>
          <p:nvSpPr>
            <p:cNvPr id="200" name="Google Shape;200;p13"/>
            <p:cNvSpPr/>
            <p:nvPr/>
          </p:nvSpPr>
          <p:spPr>
            <a:xfrm>
              <a:off x="5952457" y="2582450"/>
              <a:ext cx="2109172" cy="2109172"/>
            </a:xfrm>
            <a:custGeom>
              <a:avLst/>
              <a:gdLst/>
              <a:ahLst/>
              <a:cxnLst/>
              <a:rect l="l" t="t" r="r" b="b"/>
              <a:pathLst>
                <a:path w="120000" h="120000" extrusionOk="0">
                  <a:moveTo>
                    <a:pt x="10033" y="88376"/>
                  </a:moveTo>
                  <a:lnTo>
                    <a:pt x="13341" y="86497"/>
                  </a:lnTo>
                  <a:lnTo>
                    <a:pt x="13341" y="86497"/>
                  </a:lnTo>
                  <a:cubicBezTo>
                    <a:pt x="22320" y="102308"/>
                    <a:pt x="38695" y="112496"/>
                    <a:pt x="56846" y="113565"/>
                  </a:cubicBezTo>
                  <a:cubicBezTo>
                    <a:pt x="74998" y="114633"/>
                    <a:pt x="92455" y="106437"/>
                    <a:pt x="103227" y="91789"/>
                  </a:cubicBezTo>
                  <a:lnTo>
                    <a:pt x="101032" y="90542"/>
                  </a:lnTo>
                  <a:lnTo>
                    <a:pt x="108313" y="87437"/>
                  </a:lnTo>
                  <a:lnTo>
                    <a:pt x="108753" y="94927"/>
                  </a:lnTo>
                  <a:lnTo>
                    <a:pt x="106557" y="93680"/>
                  </a:lnTo>
                  <a:cubicBezTo>
                    <a:pt x="95098" y="109521"/>
                    <a:pt x="76369" y="118449"/>
                    <a:pt x="56847" y="117376"/>
                  </a:cubicBezTo>
                  <a:cubicBezTo>
                    <a:pt x="37325" y="116303"/>
                    <a:pt x="19688" y="105378"/>
                    <a:pt x="10033" y="88376"/>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304451" y="3447131"/>
              <a:ext cx="1697140" cy="674896"/>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txBox="1"/>
            <p:nvPr/>
          </p:nvSpPr>
          <p:spPr>
            <a:xfrm>
              <a:off x="5324218" y="3466898"/>
              <a:ext cx="1657606" cy="635362"/>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Evaluación de propuestas</a:t>
              </a:r>
              <a:endParaRPr sz="2000">
                <a:solidFill>
                  <a:schemeClr val="lt1"/>
                </a:solidFill>
                <a:latin typeface="Calibri"/>
                <a:ea typeface="Calibri"/>
                <a:cs typeface="Calibri"/>
                <a:sym typeface="Calibri"/>
              </a:endParaRPr>
            </a:p>
          </p:txBody>
        </p:sp>
        <p:sp>
          <p:nvSpPr>
            <p:cNvPr id="203" name="Google Shape;203;p13"/>
            <p:cNvSpPr/>
            <p:nvPr/>
          </p:nvSpPr>
          <p:spPr>
            <a:xfrm>
              <a:off x="7320101" y="2209820"/>
              <a:ext cx="1909283" cy="1574759"/>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txBox="1"/>
            <p:nvPr/>
          </p:nvSpPr>
          <p:spPr>
            <a:xfrm>
              <a:off x="7356341" y="2583508"/>
              <a:ext cx="1836803" cy="1164830"/>
            </a:xfrm>
            <a:prstGeom prst="rect">
              <a:avLst/>
            </a:prstGeom>
            <a:noFill/>
            <a:ln>
              <a:noFill/>
            </a:ln>
          </p:spPr>
          <p:txBody>
            <a:bodyPr spcFirstLastPara="1" wrap="square" lIns="24750" tIns="24750" rIns="24750" bIns="247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s-ES" sz="1400" b="0" i="0" u="none" strike="noStrike" cap="none">
                  <a:solidFill>
                    <a:schemeClr val="dk1"/>
                  </a:solidFill>
                  <a:latin typeface="Calibri"/>
                  <a:ea typeface="Calibri"/>
                  <a:cs typeface="Calibri"/>
                  <a:sym typeface="Calibri"/>
                </a:rPr>
                <a:t>14 de marzo de 2022 se publicarán resultados en la página del CCyTEM.</a:t>
              </a:r>
              <a:endParaRPr sz="1400" b="0" i="0" u="none" strike="noStrike" cap="none">
                <a:solidFill>
                  <a:schemeClr val="dk1"/>
                </a:solidFill>
                <a:latin typeface="Calibri"/>
                <a:ea typeface="Calibri"/>
                <a:cs typeface="Calibri"/>
                <a:sym typeface="Calibri"/>
              </a:endParaRPr>
            </a:p>
          </p:txBody>
        </p:sp>
        <p:sp>
          <p:nvSpPr>
            <p:cNvPr id="205" name="Google Shape;205;p13"/>
            <p:cNvSpPr/>
            <p:nvPr/>
          </p:nvSpPr>
          <p:spPr>
            <a:xfrm>
              <a:off x="8376482" y="1241031"/>
              <a:ext cx="2353136" cy="2353136"/>
            </a:xfrm>
            <a:custGeom>
              <a:avLst/>
              <a:gdLst/>
              <a:ahLst/>
              <a:cxnLst/>
              <a:rect l="l" t="t" r="r" b="b"/>
              <a:pathLst>
                <a:path w="120000" h="120000" extrusionOk="0">
                  <a:moveTo>
                    <a:pt x="9803" y="31494"/>
                  </a:moveTo>
                  <a:lnTo>
                    <a:pt x="9803" y="31494"/>
                  </a:lnTo>
                  <a:cubicBezTo>
                    <a:pt x="19562" y="14309"/>
                    <a:pt x="37434" y="3311"/>
                    <a:pt x="57172" y="2343"/>
                  </a:cubicBezTo>
                  <a:cubicBezTo>
                    <a:pt x="76910" y="1375"/>
                    <a:pt x="95772" y="10572"/>
                    <a:pt x="107166" y="26718"/>
                  </a:cubicBezTo>
                  <a:lnTo>
                    <a:pt x="109136" y="25600"/>
                  </a:lnTo>
                  <a:lnTo>
                    <a:pt x="108714" y="32336"/>
                  </a:lnTo>
                  <a:lnTo>
                    <a:pt x="102216" y="29530"/>
                  </a:lnTo>
                  <a:lnTo>
                    <a:pt x="104185" y="28411"/>
                  </a:lnTo>
                  <a:lnTo>
                    <a:pt x="104185" y="28411"/>
                  </a:lnTo>
                  <a:cubicBezTo>
                    <a:pt x="93406" y="13333"/>
                    <a:pt x="75681" y="4793"/>
                    <a:pt x="57172" y="5758"/>
                  </a:cubicBezTo>
                  <a:cubicBezTo>
                    <a:pt x="38662" y="6723"/>
                    <a:pt x="21922" y="17061"/>
                    <a:pt x="12769" y="33178"/>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7744387" y="1872371"/>
              <a:ext cx="1697140" cy="674896"/>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txBox="1"/>
            <p:nvPr/>
          </p:nvSpPr>
          <p:spPr>
            <a:xfrm>
              <a:off x="7764154" y="1892138"/>
              <a:ext cx="1657606" cy="635362"/>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Publicación de Resultados</a:t>
              </a:r>
              <a:endParaRPr sz="2000">
                <a:solidFill>
                  <a:schemeClr val="lt1"/>
                </a:solidFill>
                <a:latin typeface="Calibri"/>
                <a:ea typeface="Calibri"/>
                <a:cs typeface="Calibri"/>
                <a:sym typeface="Calibri"/>
              </a:endParaRPr>
            </a:p>
          </p:txBody>
        </p:sp>
        <p:sp>
          <p:nvSpPr>
            <p:cNvPr id="208" name="Google Shape;208;p13"/>
            <p:cNvSpPr/>
            <p:nvPr/>
          </p:nvSpPr>
          <p:spPr>
            <a:xfrm>
              <a:off x="9760037" y="2209820"/>
              <a:ext cx="1909283" cy="1574759"/>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txBox="1"/>
            <p:nvPr/>
          </p:nvSpPr>
          <p:spPr>
            <a:xfrm>
              <a:off x="9796277" y="2246060"/>
              <a:ext cx="1836803" cy="1164830"/>
            </a:xfrm>
            <a:prstGeom prst="rect">
              <a:avLst/>
            </a:prstGeom>
            <a:noFill/>
            <a:ln>
              <a:noFill/>
            </a:ln>
          </p:spPr>
          <p:txBody>
            <a:bodyPr spcFirstLastPara="1" wrap="square" lIns="24750" tIns="24750" rIns="24750" bIns="247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s-ES" sz="1300" b="0" i="0" u="none" strike="noStrike" cap="none">
                  <a:solidFill>
                    <a:schemeClr val="dk1"/>
                  </a:solidFill>
                  <a:latin typeface="Calibri"/>
                  <a:ea typeface="Calibri"/>
                  <a:cs typeface="Calibri"/>
                  <a:sym typeface="Calibri"/>
                </a:rPr>
                <a:t>Se procederá a la formalización de las propuestas una vez que cumplan con los requisitos a más tardar el 4 de abril de 2022</a:t>
              </a:r>
              <a:endParaRPr sz="1300" b="0" i="0" u="none" strike="noStrike" cap="none">
                <a:solidFill>
                  <a:schemeClr val="dk1"/>
                </a:solidFill>
                <a:latin typeface="Calibri"/>
                <a:ea typeface="Calibri"/>
                <a:cs typeface="Calibri"/>
                <a:sym typeface="Calibri"/>
              </a:endParaRPr>
            </a:p>
          </p:txBody>
        </p:sp>
        <p:sp>
          <p:nvSpPr>
            <p:cNvPr id="210" name="Google Shape;210;p13"/>
            <p:cNvSpPr/>
            <p:nvPr/>
          </p:nvSpPr>
          <p:spPr>
            <a:xfrm>
              <a:off x="10184322" y="3447131"/>
              <a:ext cx="1697140" cy="674896"/>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10204089" y="3466898"/>
              <a:ext cx="1657606" cy="635362"/>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s-ES" sz="2000">
                  <a:solidFill>
                    <a:schemeClr val="lt1"/>
                  </a:solidFill>
                  <a:latin typeface="Calibri"/>
                  <a:ea typeface="Calibri"/>
                  <a:cs typeface="Calibri"/>
                  <a:sym typeface="Calibri"/>
                </a:rPr>
                <a:t>Formalización</a:t>
              </a:r>
              <a:endParaRPr sz="20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dirty="0"/>
              <a:t>Preguntas frecuentes</a:t>
            </a:r>
            <a:endParaRPr dirty="0"/>
          </a:p>
        </p:txBody>
      </p:sp>
      <p:sp>
        <p:nvSpPr>
          <p:cNvPr id="217" name="Google Shape;217;p14"/>
          <p:cNvSpPr txBox="1">
            <a:spLocks noGrp="1"/>
          </p:cNvSpPr>
          <p:nvPr>
            <p:ph idx="1"/>
          </p:nvPr>
        </p:nvSpPr>
        <p:spPr>
          <a:xfrm>
            <a:off x="2110240" y="1540189"/>
            <a:ext cx="8915400" cy="37776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s-ES" dirty="0"/>
              <a:t>En el siguiente link podrán consultar las preguntas frecuentes de la Convocatoria: </a:t>
            </a:r>
          </a:p>
          <a:p>
            <a:pPr marL="0" lvl="0" indent="0" algn="l" rtl="0">
              <a:lnSpc>
                <a:spcPct val="90000"/>
              </a:lnSpc>
              <a:spcBef>
                <a:spcPts val="1000"/>
              </a:spcBef>
              <a:spcAft>
                <a:spcPts val="0"/>
              </a:spcAft>
              <a:buClr>
                <a:schemeClr val="dk1"/>
              </a:buClr>
              <a:buSzPts val="2800"/>
              <a:buNone/>
            </a:pPr>
            <a:endParaRPr lang="es-ES" dirty="0"/>
          </a:p>
          <a:p>
            <a:pPr marL="0" lvl="0" indent="0" algn="l" rtl="0">
              <a:lnSpc>
                <a:spcPct val="90000"/>
              </a:lnSpc>
              <a:spcBef>
                <a:spcPts val="1000"/>
              </a:spcBef>
              <a:spcAft>
                <a:spcPts val="0"/>
              </a:spcAft>
              <a:buClr>
                <a:schemeClr val="dk1"/>
              </a:buClr>
              <a:buSzPts val="2800"/>
              <a:buNone/>
            </a:pPr>
            <a:r>
              <a:rPr lang="es-MX" dirty="0">
                <a:hlinkClick r:id="rId3"/>
              </a:rPr>
              <a:t>https://ccytem.morelos.gob.mx/proyectos/convocatoria-de-investigacion-en-ciencia-de-frontera-2022</a:t>
            </a:r>
            <a:endParaRPr lang="es-ES" dirty="0"/>
          </a:p>
          <a:p>
            <a:pPr marL="0" lvl="0" indent="0" algn="l" rtl="0">
              <a:lnSpc>
                <a:spcPct val="90000"/>
              </a:lnSpc>
              <a:spcBef>
                <a:spcPts val="1000"/>
              </a:spcBef>
              <a:spcAft>
                <a:spcPts val="0"/>
              </a:spcAft>
              <a:buClr>
                <a:schemeClr val="dk1"/>
              </a:buClr>
              <a:buSzPts val="2800"/>
              <a:buNone/>
            </a:pPr>
            <a:endParaRPr lang="es-ES" dirty="0"/>
          </a:p>
          <a:p>
            <a:pPr marL="0" lvl="0" indent="0" algn="just" rtl="0">
              <a:lnSpc>
                <a:spcPct val="90000"/>
              </a:lnSpc>
              <a:spcBef>
                <a:spcPts val="1000"/>
              </a:spcBef>
              <a:spcAft>
                <a:spcPts val="0"/>
              </a:spcAft>
              <a:buClr>
                <a:schemeClr val="dk1"/>
              </a:buClr>
              <a:buSzPts val="2800"/>
              <a:buNone/>
            </a:pPr>
            <a:r>
              <a:rPr lang="es-ES" dirty="0"/>
              <a:t>Asimismo, encontrarán los formatos propuestos para Carta Compromiso y Carta de Institucional, mismos que son opcionales, ya que también se aceptarán formatos libres.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069D83-83A2-42D9-9EDB-5C3E82094C3F}"/>
              </a:ext>
            </a:extLst>
          </p:cNvPr>
          <p:cNvSpPr>
            <a:spLocks noGrp="1"/>
          </p:cNvSpPr>
          <p:nvPr>
            <p:ph type="title"/>
          </p:nvPr>
        </p:nvSpPr>
        <p:spPr>
          <a:xfrm>
            <a:off x="1339312" y="641316"/>
            <a:ext cx="8911687" cy="1280890"/>
          </a:xfrm>
        </p:spPr>
        <p:txBody>
          <a:bodyPr/>
          <a:lstStyle/>
          <a:p>
            <a:pPr algn="ctr"/>
            <a:r>
              <a:rPr lang="es-ES" dirty="0"/>
              <a:t>Confidencialidad de la Información</a:t>
            </a:r>
            <a:endParaRPr lang="es-MX" dirty="0"/>
          </a:p>
        </p:txBody>
      </p:sp>
      <p:sp>
        <p:nvSpPr>
          <p:cNvPr id="3" name="Marcador de contenido 2">
            <a:extLst>
              <a:ext uri="{FF2B5EF4-FFF2-40B4-BE49-F238E27FC236}">
                <a16:creationId xmlns:a16="http://schemas.microsoft.com/office/drawing/2014/main" xmlns="" id="{502C73DE-E812-4265-8F9D-7049B1D0B0D1}"/>
              </a:ext>
            </a:extLst>
          </p:cNvPr>
          <p:cNvSpPr>
            <a:spLocks noGrp="1"/>
          </p:cNvSpPr>
          <p:nvPr>
            <p:ph idx="1"/>
          </p:nvPr>
        </p:nvSpPr>
        <p:spPr>
          <a:xfrm>
            <a:off x="1792799" y="1922206"/>
            <a:ext cx="8915400" cy="3777622"/>
          </a:xfrm>
        </p:spPr>
        <p:txBody>
          <a:bodyPr/>
          <a:lstStyle/>
          <a:p>
            <a:r>
              <a:rPr lang="es-ES" dirty="0"/>
              <a:t>La información recibida de los proponentes se tratará conforme lo indica la LEY GENERAL DE TRANSPARENCIA Y ACCESO A LA INFORMACIÓN PÚBLICA</a:t>
            </a:r>
            <a:endParaRPr lang="es-MX" dirty="0"/>
          </a:p>
          <a:p>
            <a:endParaRPr lang="es-ES" dirty="0"/>
          </a:p>
          <a:p>
            <a:pPr algn="just"/>
            <a:r>
              <a:rPr lang="es-ES" dirty="0"/>
              <a:t>En los Términos de referencia punto 11 numeral 12.2 se indica al respecto lo siguiente:</a:t>
            </a:r>
            <a:br>
              <a:rPr lang="es-ES" dirty="0"/>
            </a:br>
            <a:r>
              <a:rPr lang="es-ES" dirty="0"/>
              <a:t> </a:t>
            </a:r>
            <a:r>
              <a:rPr lang="es-ES" i="1" dirty="0"/>
              <a:t>Está prohibido el uso total o parcial con fines políticos, electorales, de lucro y otros distintos al alcance y contenido de la Convocatoria, los presentes Términos de Referencia, así como las Propuestas apoyadas y sus resultados.</a:t>
            </a:r>
          </a:p>
          <a:p>
            <a:endParaRPr lang="es-ES" dirty="0"/>
          </a:p>
        </p:txBody>
      </p:sp>
    </p:spTree>
    <p:extLst>
      <p:ext uri="{BB962C8B-B14F-4D97-AF65-F5344CB8AC3E}">
        <p14:creationId xmlns:p14="http://schemas.microsoft.com/office/powerpoint/2010/main" val="141094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a:t>Datos de contacto</a:t>
            </a:r>
            <a:endParaRPr/>
          </a:p>
        </p:txBody>
      </p:sp>
      <p:sp>
        <p:nvSpPr>
          <p:cNvPr id="223" name="Google Shape;223;p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Clr>
                <a:schemeClr val="dk1"/>
              </a:buClr>
              <a:buSzPts val="2800"/>
              <a:buFont typeface="Wingdings" panose="05000000000000000000" pitchFamily="2" charset="2"/>
              <a:buChar char="Ø"/>
            </a:pPr>
            <a:r>
              <a:rPr lang="es-ES" dirty="0"/>
              <a:t>Teléfono: 777 312 1222 Ext 101</a:t>
            </a:r>
            <a:endParaRPr dirty="0"/>
          </a:p>
          <a:p>
            <a:pPr marL="0" lvl="0" indent="0" algn="l" rtl="0">
              <a:lnSpc>
                <a:spcPct val="90000"/>
              </a:lnSpc>
              <a:spcBef>
                <a:spcPts val="1000"/>
              </a:spcBef>
              <a:spcAft>
                <a:spcPts val="0"/>
              </a:spcAft>
              <a:buClr>
                <a:schemeClr val="dk1"/>
              </a:buClr>
              <a:buSzPts val="2800"/>
              <a:buNone/>
            </a:pPr>
            <a:r>
              <a:rPr lang="es-ES" dirty="0"/>
              <a:t>Horario de atención: Lunes a Viernes horario de 9 a 15 horas </a:t>
            </a:r>
          </a:p>
          <a:p>
            <a:pPr marL="0" lvl="0" indent="0" algn="l" rtl="0">
              <a:lnSpc>
                <a:spcPct val="90000"/>
              </a:lnSpc>
              <a:spcBef>
                <a:spcPts val="1000"/>
              </a:spcBef>
              <a:spcAft>
                <a:spcPts val="0"/>
              </a:spcAft>
              <a:buClr>
                <a:schemeClr val="dk1"/>
              </a:buClr>
              <a:buSzPts val="2800"/>
              <a:buNone/>
            </a:pPr>
            <a:endParaRPr dirty="0"/>
          </a:p>
          <a:p>
            <a:pPr lvl="0" algn="l" rtl="0">
              <a:lnSpc>
                <a:spcPct val="90000"/>
              </a:lnSpc>
              <a:spcBef>
                <a:spcPts val="1000"/>
              </a:spcBef>
              <a:spcAft>
                <a:spcPts val="0"/>
              </a:spcAft>
              <a:buClr>
                <a:schemeClr val="dk1"/>
              </a:buClr>
              <a:buSzPts val="2800"/>
              <a:buFont typeface="Wingdings" panose="05000000000000000000" pitchFamily="2" charset="2"/>
              <a:buChar char="Ø"/>
            </a:pPr>
            <a:r>
              <a:rPr lang="es-ES" dirty="0"/>
              <a:t>Lic. Ma. Fernanda Martínez Hernández, con el correo: </a:t>
            </a:r>
            <a:r>
              <a:rPr lang="es-ES" u="sng" dirty="0">
                <a:solidFill>
                  <a:schemeClr val="hlink"/>
                </a:solidFill>
                <a:hlinkClick r:id="rId3"/>
              </a:rPr>
              <a:t>parquecientifico@morelos.gob.mx</a:t>
            </a:r>
            <a:endParaRPr lang="es-ES" u="sng" dirty="0">
              <a:solidFill>
                <a:schemeClr val="hlink"/>
              </a:solidFill>
            </a:endParaRPr>
          </a:p>
          <a:p>
            <a:pPr marL="0" lvl="0" indent="0" algn="l" rtl="0">
              <a:lnSpc>
                <a:spcPct val="90000"/>
              </a:lnSpc>
              <a:spcBef>
                <a:spcPts val="1000"/>
              </a:spcBef>
              <a:spcAft>
                <a:spcPts val="0"/>
              </a:spcAft>
              <a:buClr>
                <a:schemeClr val="dk1"/>
              </a:buClr>
              <a:buSzPts val="2800"/>
              <a:buNone/>
            </a:pPr>
            <a:endParaRPr dirty="0"/>
          </a:p>
          <a:p>
            <a:pPr lvl="0" algn="l" rtl="0">
              <a:lnSpc>
                <a:spcPct val="90000"/>
              </a:lnSpc>
              <a:spcBef>
                <a:spcPts val="1000"/>
              </a:spcBef>
              <a:spcAft>
                <a:spcPts val="0"/>
              </a:spcAft>
              <a:buClr>
                <a:schemeClr val="dk1"/>
              </a:buClr>
              <a:buSzPts val="2800"/>
              <a:buFont typeface="Wingdings" panose="05000000000000000000" pitchFamily="2" charset="2"/>
              <a:buChar char="Ø"/>
            </a:pPr>
            <a:r>
              <a:rPr lang="es-ES" dirty="0"/>
              <a:t>Para asuntos jurídicos con la Lic. Bertha Dorantes Garduño, con el correo: </a:t>
            </a:r>
            <a:r>
              <a:rPr lang="es-ES" u="sng" dirty="0">
                <a:solidFill>
                  <a:schemeClr val="hlink"/>
                </a:solidFill>
                <a:hlinkClick r:id="rId4"/>
              </a:rPr>
              <a:t>bertha.dorantes@morelos.gob.mx</a:t>
            </a:r>
            <a:r>
              <a:rPr lang="es-ES" dirty="0"/>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838200" y="788206"/>
            <a:ext cx="10515600" cy="7812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a:t>Objetivo General</a:t>
            </a:r>
            <a:endParaRPr/>
          </a:p>
        </p:txBody>
      </p:sp>
      <p:sp>
        <p:nvSpPr>
          <p:cNvPr id="89" name="Google Shape;89;p2"/>
          <p:cNvSpPr txBox="1">
            <a:spLocks noGrp="1"/>
          </p:cNvSpPr>
          <p:nvPr>
            <p:ph idx="1"/>
          </p:nvPr>
        </p:nvSpPr>
        <p:spPr>
          <a:xfrm>
            <a:off x="838200" y="1825625"/>
            <a:ext cx="10515600" cy="258260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s-ES" sz="3200" dirty="0"/>
              <a:t>La Convocatoria tiene el objetivo de financiar a la comunidad científica del Estado de Morelos para el desarrollo de proyectos de investigación en ciencia de frontera, que aporten nuevos conocimientos en la ciencia -en las diferentes áreas de conocimiento-, encaminados a generar avances sustanciales en el saber y desarrollo científico y social.</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674427" y="829149"/>
            <a:ext cx="10515600" cy="6721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a:t>Definición Ciencia de Frontera</a:t>
            </a:r>
            <a:endParaRPr/>
          </a:p>
        </p:txBody>
      </p:sp>
      <p:sp>
        <p:nvSpPr>
          <p:cNvPr id="95" name="Google Shape;95;p3"/>
          <p:cNvSpPr txBox="1">
            <a:spLocks noGrp="1"/>
          </p:cNvSpPr>
          <p:nvPr>
            <p:ph idx="1"/>
          </p:nvPr>
        </p:nvSpPr>
        <p:spPr>
          <a:xfrm>
            <a:off x="1999277" y="2118852"/>
            <a:ext cx="8915400" cy="377762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s-ES" sz="1900" dirty="0">
                <a:latin typeface="Century Gothic" panose="020B0502020202020204" pitchFamily="34" charset="0"/>
                <a:ea typeface="Arial"/>
                <a:cs typeface="Arial"/>
                <a:sym typeface="Arial"/>
              </a:rPr>
              <a:t>Se consideran aquellas investigaciones encaminadas a producir avances en el saber científico que generen conocimiento nuevo o avances en conceptos o modelos científicos existentes en cualquier campo de la ciencia.</a:t>
            </a:r>
            <a:endParaRPr sz="1900" dirty="0">
              <a:latin typeface="Century Gothic" panose="020B0502020202020204" pitchFamily="34" charset="0"/>
              <a:ea typeface="Arial"/>
              <a:cs typeface="Arial"/>
              <a:sym typeface="Arial"/>
            </a:endParaRPr>
          </a:p>
          <a:p>
            <a:pPr marL="457200" lvl="0" indent="0" algn="just" rtl="0">
              <a:lnSpc>
                <a:spcPct val="115000"/>
              </a:lnSpc>
              <a:spcBef>
                <a:spcPts val="0"/>
              </a:spcBef>
              <a:spcAft>
                <a:spcPts val="0"/>
              </a:spcAft>
              <a:buClr>
                <a:schemeClr val="dk1"/>
              </a:buClr>
              <a:buSzPts val="1100"/>
              <a:buFont typeface="Arial"/>
              <a:buNone/>
            </a:pPr>
            <a:r>
              <a:rPr lang="es-ES" sz="1900" i="1" dirty="0">
                <a:latin typeface="Century Gothic" panose="020B0502020202020204" pitchFamily="34" charset="0"/>
                <a:ea typeface="Arial"/>
                <a:cs typeface="Arial"/>
                <a:sym typeface="Arial"/>
              </a:rPr>
              <a:t> </a:t>
            </a:r>
            <a:endParaRPr sz="1900" i="1" dirty="0">
              <a:latin typeface="Century Gothic" panose="020B0502020202020204" pitchFamily="34" charset="0"/>
              <a:ea typeface="Arial"/>
              <a:cs typeface="Arial"/>
              <a:sym typeface="Arial"/>
            </a:endParaRPr>
          </a:p>
          <a:p>
            <a:pPr marL="0" lvl="0" indent="0" algn="just" rtl="0">
              <a:lnSpc>
                <a:spcPct val="115000"/>
              </a:lnSpc>
              <a:spcBef>
                <a:spcPts val="0"/>
              </a:spcBef>
              <a:spcAft>
                <a:spcPts val="0"/>
              </a:spcAft>
              <a:buClr>
                <a:schemeClr val="dk1"/>
              </a:buClr>
              <a:buSzPts val="2800"/>
              <a:buNone/>
            </a:pPr>
            <a:r>
              <a:rPr lang="es-ES" sz="1900" dirty="0">
                <a:latin typeface="Century Gothic" panose="020B0502020202020204" pitchFamily="34" charset="0"/>
                <a:ea typeface="Arial"/>
                <a:cs typeface="Arial"/>
                <a:sym typeface="Arial"/>
              </a:rPr>
              <a:t>La ciencia de frontera supone la incursión en nuevas formas en el quehacer científico  que conlleve la obtención de resultados significativos, que impliquen una actualización o cambio de los enfoques, planteamientos y técnicas, en la producción de conocimiento.</a:t>
            </a:r>
            <a:endParaRPr sz="3600" dirty="0">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661880" y="579526"/>
            <a:ext cx="10515600" cy="6857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dirty="0"/>
              <a:t>Datos generales de la Convocatoria</a:t>
            </a:r>
            <a:endParaRPr dirty="0"/>
          </a:p>
        </p:txBody>
      </p:sp>
      <p:sp>
        <p:nvSpPr>
          <p:cNvPr id="101" name="Google Shape;101;p4"/>
          <p:cNvSpPr txBox="1">
            <a:spLocks noGrp="1"/>
          </p:cNvSpPr>
          <p:nvPr>
            <p:ph idx="1"/>
          </p:nvPr>
        </p:nvSpPr>
        <p:spPr>
          <a:xfrm>
            <a:off x="838200" y="1461374"/>
            <a:ext cx="10515600" cy="4817100"/>
          </a:xfrm>
          <a:prstGeom prst="rect">
            <a:avLst/>
          </a:prstGeom>
          <a:noFill/>
          <a:ln>
            <a:noFill/>
          </a:ln>
        </p:spPr>
        <p:txBody>
          <a:bodyPr spcFirstLastPara="1" wrap="square" lIns="91425" tIns="45700" rIns="91425" bIns="45700" anchor="t" anchorCtr="0">
            <a:noAutofit/>
          </a:bodyPr>
          <a:lstStyle/>
          <a:p>
            <a:pPr marL="355600" algn="just">
              <a:lnSpc>
                <a:spcPct val="90000"/>
              </a:lnSpc>
              <a:spcBef>
                <a:spcPts val="0"/>
              </a:spcBef>
              <a:buClr>
                <a:schemeClr val="dk1"/>
              </a:buClr>
              <a:buSzPts val="2600"/>
            </a:pPr>
            <a:r>
              <a:rPr lang="es-ES" sz="2300" b="1" dirty="0"/>
              <a:t>Modalidad: </a:t>
            </a:r>
            <a:r>
              <a:rPr lang="es-ES" sz="2300" dirty="0"/>
              <a:t>Apoyo a proyectos de investigación de ciencia de frontera que genere conocimiento nuevo y avances científicos en cualquier área de la ciencia.</a:t>
            </a:r>
            <a:endParaRPr sz="2300" dirty="0"/>
          </a:p>
          <a:p>
            <a:pPr marL="355600" algn="just">
              <a:lnSpc>
                <a:spcPct val="90000"/>
              </a:lnSpc>
              <a:buClr>
                <a:schemeClr val="dk1"/>
              </a:buClr>
              <a:buSzPts val="2600"/>
            </a:pPr>
            <a:r>
              <a:rPr lang="es-ES" sz="2300" b="1" dirty="0"/>
              <a:t>Público al que va dirigido la Convocatoria: </a:t>
            </a:r>
            <a:r>
              <a:rPr lang="es-ES" sz="2300" dirty="0"/>
              <a:t>instituciones de educación públicas y privadas, centros de investigación y en general, instituciones federales, estatales o empresas que realicen actividades de investigación científica, cuya sede o campus se encuentre en el estado de Morelos.</a:t>
            </a:r>
            <a:endParaRPr sz="2300" dirty="0"/>
          </a:p>
          <a:p>
            <a:pPr marL="355600" algn="just">
              <a:lnSpc>
                <a:spcPct val="90000"/>
              </a:lnSpc>
              <a:buClr>
                <a:schemeClr val="dk1"/>
              </a:buClr>
              <a:buSzPts val="2600"/>
            </a:pPr>
            <a:r>
              <a:rPr lang="es-ES" sz="2300" b="1" dirty="0"/>
              <a:t>Monto: </a:t>
            </a:r>
            <a:r>
              <a:rPr lang="es-ES" sz="2300" dirty="0"/>
              <a:t>Hasta $4’000,000.00 (Cuatro millones pesos 00/100 M.N.). Este monto se dividirá entre la (s) propuesta (s) aprobada (s) por el Comité Evaluador. </a:t>
            </a:r>
            <a:endParaRPr sz="2300" dirty="0"/>
          </a:p>
          <a:p>
            <a:pPr marL="355600" algn="just">
              <a:lnSpc>
                <a:spcPct val="90000"/>
              </a:lnSpc>
              <a:buClr>
                <a:schemeClr val="dk1"/>
              </a:buClr>
              <a:buSzPts val="2600"/>
            </a:pPr>
            <a:r>
              <a:rPr lang="es-ES" sz="2300" b="1" dirty="0"/>
              <a:t>Duración máxima de cada propuesta: </a:t>
            </a:r>
            <a:r>
              <a:rPr lang="es-ES" sz="2300" dirty="0"/>
              <a:t>Hasta un año.</a:t>
            </a:r>
            <a:endParaRPr sz="2300" dirty="0"/>
          </a:p>
          <a:p>
            <a:pPr marL="228600" lvl="0" indent="-50800" algn="just" rtl="0">
              <a:lnSpc>
                <a:spcPct val="90000"/>
              </a:lnSpc>
              <a:spcBef>
                <a:spcPts val="1000"/>
              </a:spcBef>
              <a:spcAft>
                <a:spcPts val="0"/>
              </a:spcAft>
              <a:buClr>
                <a:schemeClr val="dk1"/>
              </a:buClr>
              <a:buSzPts val="2800"/>
              <a:buNone/>
            </a:pPr>
            <a:endParaRPr dirty="0"/>
          </a:p>
          <a:p>
            <a:pPr marL="228600" lvl="0" indent="-50800" algn="just"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805664" y="589345"/>
            <a:ext cx="10515600" cy="75399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dirty="0"/>
              <a:t>Temáticas a desarrollar</a:t>
            </a:r>
            <a:endParaRPr dirty="0"/>
          </a:p>
        </p:txBody>
      </p:sp>
      <p:grpSp>
        <p:nvGrpSpPr>
          <p:cNvPr id="107" name="Google Shape;107;p5"/>
          <p:cNvGrpSpPr/>
          <p:nvPr/>
        </p:nvGrpSpPr>
        <p:grpSpPr>
          <a:xfrm>
            <a:off x="419730" y="1957573"/>
            <a:ext cx="11352539" cy="4038227"/>
            <a:chOff x="630" y="497073"/>
            <a:chExt cx="11352539" cy="4038227"/>
          </a:xfrm>
        </p:grpSpPr>
        <p:sp>
          <p:nvSpPr>
            <p:cNvPr id="108" name="Google Shape;108;p5"/>
            <p:cNvSpPr/>
            <p:nvPr/>
          </p:nvSpPr>
          <p:spPr>
            <a:xfrm>
              <a:off x="147653" y="656348"/>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txBox="1"/>
            <p:nvPr/>
          </p:nvSpPr>
          <p:spPr>
            <a:xfrm>
              <a:off x="147653" y="656348"/>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I.- Física, Matemáticas y Ciencias de la Tierra.</a:t>
              </a:r>
              <a:endParaRPr sz="2200">
                <a:solidFill>
                  <a:schemeClr val="dk1"/>
                </a:solidFill>
                <a:latin typeface="Calibri"/>
                <a:ea typeface="Calibri"/>
                <a:cs typeface="Calibri"/>
                <a:sym typeface="Calibri"/>
              </a:endParaRPr>
            </a:p>
          </p:txBody>
        </p:sp>
        <p:sp>
          <p:nvSpPr>
            <p:cNvPr id="110" name="Google Shape;110;p5"/>
            <p:cNvSpPr/>
            <p:nvPr/>
          </p:nvSpPr>
          <p:spPr>
            <a:xfrm>
              <a:off x="41871" y="497073"/>
              <a:ext cx="771869" cy="1157804"/>
            </a:xfrm>
            <a:prstGeom prst="rect">
              <a:avLst/>
            </a:prstGeom>
            <a:blipFill rotWithShape="1">
              <a:blip r:embed="rId3">
                <a:alphaModFix/>
              </a:blip>
              <a:stretch>
                <a:fillRect l="-99997" r="-99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3912637" y="626918"/>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txBox="1"/>
            <p:nvPr/>
          </p:nvSpPr>
          <p:spPr>
            <a:xfrm>
              <a:off x="3912637" y="626918"/>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II.- Biología y Química.</a:t>
              </a:r>
              <a:endParaRPr sz="2200">
                <a:solidFill>
                  <a:schemeClr val="dk1"/>
                </a:solidFill>
                <a:latin typeface="Calibri"/>
                <a:ea typeface="Calibri"/>
                <a:cs typeface="Calibri"/>
                <a:sym typeface="Calibri"/>
              </a:endParaRPr>
            </a:p>
          </p:txBody>
        </p:sp>
        <p:sp>
          <p:nvSpPr>
            <p:cNvPr id="113" name="Google Shape;113;p5"/>
            <p:cNvSpPr/>
            <p:nvPr/>
          </p:nvSpPr>
          <p:spPr>
            <a:xfrm>
              <a:off x="3839114" y="497073"/>
              <a:ext cx="771869" cy="1157804"/>
            </a:xfrm>
            <a:prstGeom prst="rect">
              <a:avLst/>
            </a:prstGeom>
            <a:blipFill rotWithShape="1">
              <a:blip r:embed="rId4">
                <a:alphaModFix/>
              </a:blip>
              <a:stretch>
                <a:fillRect l="-99997" r="-99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7824621" y="656348"/>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txBox="1"/>
            <p:nvPr/>
          </p:nvSpPr>
          <p:spPr>
            <a:xfrm>
              <a:off x="7824621" y="656348"/>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III.- Medicina y Ciencias de la Salud.</a:t>
              </a:r>
              <a:endParaRPr sz="2200">
                <a:solidFill>
                  <a:schemeClr val="dk1"/>
                </a:solidFill>
                <a:latin typeface="Calibri"/>
                <a:ea typeface="Calibri"/>
                <a:cs typeface="Calibri"/>
                <a:sym typeface="Calibri"/>
              </a:endParaRPr>
            </a:p>
          </p:txBody>
        </p:sp>
        <p:sp>
          <p:nvSpPr>
            <p:cNvPr id="116" name="Google Shape;116;p5"/>
            <p:cNvSpPr/>
            <p:nvPr/>
          </p:nvSpPr>
          <p:spPr>
            <a:xfrm>
              <a:off x="7677598" y="497073"/>
              <a:ext cx="771869" cy="1157804"/>
            </a:xfrm>
            <a:prstGeom prst="rect">
              <a:avLst/>
            </a:prstGeom>
            <a:blipFill rotWithShape="1">
              <a:blip r:embed="rId5">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147653" y="2044489"/>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txBox="1"/>
            <p:nvPr/>
          </p:nvSpPr>
          <p:spPr>
            <a:xfrm>
              <a:off x="147653" y="2044489"/>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IV.- Humanidades y Ciencias de la Conducta.</a:t>
              </a:r>
              <a:endParaRPr sz="2200">
                <a:solidFill>
                  <a:schemeClr val="dk1"/>
                </a:solidFill>
                <a:latin typeface="Calibri"/>
                <a:ea typeface="Calibri"/>
                <a:cs typeface="Calibri"/>
                <a:sym typeface="Calibri"/>
              </a:endParaRPr>
            </a:p>
          </p:txBody>
        </p:sp>
        <p:sp>
          <p:nvSpPr>
            <p:cNvPr id="119" name="Google Shape;119;p5"/>
            <p:cNvSpPr/>
            <p:nvPr/>
          </p:nvSpPr>
          <p:spPr>
            <a:xfrm>
              <a:off x="630" y="1885214"/>
              <a:ext cx="771869" cy="1157804"/>
            </a:xfrm>
            <a:prstGeom prst="rect">
              <a:avLst/>
            </a:prstGeom>
            <a:blipFill rotWithShape="1">
              <a:blip r:embed="rId6">
                <a:alphaModFix/>
              </a:blip>
              <a:stretch>
                <a:fillRect l="-56997" r="-5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3986137" y="2044489"/>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txBox="1"/>
            <p:nvPr/>
          </p:nvSpPr>
          <p:spPr>
            <a:xfrm>
              <a:off x="3986137" y="2044489"/>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V. - Ciencias sociales.</a:t>
              </a:r>
              <a:endParaRPr/>
            </a:p>
          </p:txBody>
        </p:sp>
        <p:sp>
          <p:nvSpPr>
            <p:cNvPr id="122" name="Google Shape;122;p5"/>
            <p:cNvSpPr/>
            <p:nvPr/>
          </p:nvSpPr>
          <p:spPr>
            <a:xfrm>
              <a:off x="3839114" y="1885214"/>
              <a:ext cx="771869" cy="1157804"/>
            </a:xfrm>
            <a:prstGeom prst="rect">
              <a:avLst/>
            </a:prstGeom>
            <a:blipFill rotWithShape="1">
              <a:blip r:embed="rId7">
                <a:alphaModFix/>
              </a:blip>
              <a:stretch>
                <a:fillRect l="-157980" r="-15797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7824621" y="2044489"/>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txBox="1"/>
            <p:nvPr/>
          </p:nvSpPr>
          <p:spPr>
            <a:xfrm>
              <a:off x="7824621" y="2044489"/>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VI. - Biotecnología y Ciencias Agropecuarias.</a:t>
              </a:r>
              <a:endParaRPr sz="2200">
                <a:solidFill>
                  <a:schemeClr val="dk1"/>
                </a:solidFill>
                <a:latin typeface="Calibri"/>
                <a:ea typeface="Calibri"/>
                <a:cs typeface="Calibri"/>
                <a:sym typeface="Calibri"/>
              </a:endParaRPr>
            </a:p>
          </p:txBody>
        </p:sp>
        <p:sp>
          <p:nvSpPr>
            <p:cNvPr id="125" name="Google Shape;125;p5"/>
            <p:cNvSpPr/>
            <p:nvPr/>
          </p:nvSpPr>
          <p:spPr>
            <a:xfrm>
              <a:off x="7677598" y="1885214"/>
              <a:ext cx="771869" cy="1157804"/>
            </a:xfrm>
            <a:prstGeom prst="rect">
              <a:avLst/>
            </a:prstGeom>
            <a:blipFill rotWithShape="1">
              <a:blip r:embed="rId8">
                <a:alphaModFix/>
              </a:blip>
              <a:stretch>
                <a:fillRect l="-74995" r="-7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066895" y="3432629"/>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txBox="1"/>
            <p:nvPr/>
          </p:nvSpPr>
          <p:spPr>
            <a:xfrm>
              <a:off x="2066895" y="3432629"/>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VII.- Ciencias de la Ingeniería.</a:t>
              </a:r>
              <a:endParaRPr sz="2200">
                <a:solidFill>
                  <a:schemeClr val="dk1"/>
                </a:solidFill>
                <a:latin typeface="Calibri"/>
                <a:ea typeface="Calibri"/>
                <a:cs typeface="Calibri"/>
                <a:sym typeface="Calibri"/>
              </a:endParaRPr>
            </a:p>
          </p:txBody>
        </p:sp>
        <p:sp>
          <p:nvSpPr>
            <p:cNvPr id="128" name="Google Shape;128;p5"/>
            <p:cNvSpPr/>
            <p:nvPr/>
          </p:nvSpPr>
          <p:spPr>
            <a:xfrm>
              <a:off x="1919872" y="3273355"/>
              <a:ext cx="771869" cy="1157804"/>
            </a:xfrm>
            <a:prstGeom prst="rect">
              <a:avLst/>
            </a:prstGeom>
            <a:blipFill rotWithShape="1">
              <a:blip r:embed="rId9">
                <a:alphaModFix/>
              </a:blip>
              <a:stretch>
                <a:fillRect l="-103997" r="-103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5905379" y="3432629"/>
              <a:ext cx="3528548" cy="1102671"/>
            </a:xfrm>
            <a:prstGeom prst="rect">
              <a:avLst/>
            </a:prstGeom>
            <a:solidFill>
              <a:schemeClr val="lt1">
                <a:alpha val="40000"/>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txBox="1"/>
            <p:nvPr/>
          </p:nvSpPr>
          <p:spPr>
            <a:xfrm>
              <a:off x="5905379" y="3432629"/>
              <a:ext cx="3528548" cy="1102671"/>
            </a:xfrm>
            <a:prstGeom prst="rect">
              <a:avLst/>
            </a:prstGeom>
            <a:noFill/>
            <a:ln>
              <a:noFill/>
            </a:ln>
          </p:spPr>
          <p:txBody>
            <a:bodyPr spcFirstLastPara="1" wrap="square" lIns="746875"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s-ES" sz="2200">
                  <a:solidFill>
                    <a:schemeClr val="dk1"/>
                  </a:solidFill>
                  <a:latin typeface="Calibri"/>
                  <a:ea typeface="Calibri"/>
                  <a:cs typeface="Calibri"/>
                  <a:sym typeface="Calibri"/>
                </a:rPr>
                <a:t>Área VIII.- Investigación Multidisciplinaria.</a:t>
              </a:r>
              <a:endParaRPr/>
            </a:p>
          </p:txBody>
        </p:sp>
        <p:sp>
          <p:nvSpPr>
            <p:cNvPr id="131" name="Google Shape;131;p5"/>
            <p:cNvSpPr/>
            <p:nvPr/>
          </p:nvSpPr>
          <p:spPr>
            <a:xfrm>
              <a:off x="5758356" y="3273355"/>
              <a:ext cx="771869" cy="1157804"/>
            </a:xfrm>
            <a:prstGeom prst="rect">
              <a:avLst/>
            </a:prstGeom>
            <a:blipFill rotWithShape="1">
              <a:blip r:embed="rId10">
                <a:alphaModFix/>
              </a:blip>
              <a:stretch>
                <a:fillRect l="-40998" r="-40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276881" y="590543"/>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dirty="0"/>
              <a:t>Requisitos legales de participación</a:t>
            </a:r>
            <a:endParaRPr dirty="0"/>
          </a:p>
        </p:txBody>
      </p:sp>
      <p:sp>
        <p:nvSpPr>
          <p:cNvPr id="137" name="Google Shape;137;p7"/>
          <p:cNvSpPr txBox="1">
            <a:spLocks noGrp="1"/>
          </p:cNvSpPr>
          <p:nvPr>
            <p:ph idx="1"/>
          </p:nvPr>
        </p:nvSpPr>
        <p:spPr>
          <a:xfrm>
            <a:off x="1097499" y="1485629"/>
            <a:ext cx="10271100" cy="4351200"/>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2000"/>
              <a:buFont typeface="Calibri"/>
              <a:buAutoNum type="alphaLcParenR"/>
            </a:pPr>
            <a:r>
              <a:rPr lang="es-ES" dirty="0">
                <a:solidFill>
                  <a:schemeClr val="tx1"/>
                </a:solidFill>
              </a:rPr>
              <a:t>Acta constitutiva o Decreto de creación.</a:t>
            </a:r>
            <a:endParaRPr sz="1600" dirty="0">
              <a:solidFill>
                <a:schemeClr val="tx1"/>
              </a:solidFill>
            </a:endParaRPr>
          </a:p>
          <a:p>
            <a:pPr marL="514350" lvl="0" indent="-514350" algn="just" rtl="0">
              <a:lnSpc>
                <a:spcPct val="100000"/>
              </a:lnSpc>
              <a:spcBef>
                <a:spcPts val="0"/>
              </a:spcBef>
              <a:spcAft>
                <a:spcPts val="0"/>
              </a:spcAft>
              <a:buClr>
                <a:schemeClr val="dk1"/>
              </a:buClr>
              <a:buSzPts val="2000"/>
              <a:buFont typeface="Calibri"/>
              <a:buAutoNum type="alphaLcParenR"/>
            </a:pPr>
            <a:r>
              <a:rPr lang="es-ES" dirty="0">
                <a:solidFill>
                  <a:schemeClr val="tx1"/>
                </a:solidFill>
              </a:rPr>
              <a:t>Nombramiento de los participantes expedido por el Responsable y/o director de la IES o instituto o centro de investigación.</a:t>
            </a:r>
            <a:endParaRPr sz="1600" dirty="0">
              <a:solidFill>
                <a:schemeClr val="tx1"/>
              </a:solidFill>
            </a:endParaRPr>
          </a:p>
          <a:p>
            <a:pPr marL="514350" lvl="0" indent="-514350" algn="just" rtl="0">
              <a:lnSpc>
                <a:spcPct val="100000"/>
              </a:lnSpc>
              <a:spcBef>
                <a:spcPts val="0"/>
              </a:spcBef>
              <a:spcAft>
                <a:spcPts val="0"/>
              </a:spcAft>
              <a:buClr>
                <a:schemeClr val="dk1"/>
              </a:buClr>
              <a:buSzPts val="2000"/>
              <a:buFont typeface="Calibri"/>
              <a:buAutoNum type="alphaLcParenR"/>
            </a:pPr>
            <a:r>
              <a:rPr lang="es-ES" dirty="0">
                <a:solidFill>
                  <a:schemeClr val="tx1"/>
                </a:solidFill>
              </a:rPr>
              <a:t>Identificación oficial de los Representante Legal, Representante Técnico y del Administrativo. El Responsable Técnico y el Responsable Administrativo no podrán ser la misma persona.</a:t>
            </a:r>
            <a:endParaRPr sz="1600" dirty="0">
              <a:solidFill>
                <a:schemeClr val="tx1"/>
              </a:solidFill>
            </a:endParaRPr>
          </a:p>
          <a:p>
            <a:pPr marL="514350" lvl="0" indent="-514350" algn="just" rtl="0">
              <a:lnSpc>
                <a:spcPct val="100000"/>
              </a:lnSpc>
              <a:spcBef>
                <a:spcPts val="0"/>
              </a:spcBef>
              <a:spcAft>
                <a:spcPts val="0"/>
              </a:spcAft>
              <a:buClr>
                <a:schemeClr val="dk1"/>
              </a:buClr>
              <a:buSzPts val="2000"/>
              <a:buFont typeface="Calibri"/>
              <a:buAutoNum type="alphaLcParenR"/>
            </a:pPr>
            <a:r>
              <a:rPr lang="es-ES" dirty="0">
                <a:solidFill>
                  <a:schemeClr val="tx1"/>
                </a:solidFill>
              </a:rPr>
              <a:t>Constancia de Situación Fiscal (RFC de la Universidad o Centro de Investigación) en el Estado de Morelos.</a:t>
            </a:r>
            <a:endParaRPr sz="1600" dirty="0">
              <a:solidFill>
                <a:schemeClr val="tx1"/>
              </a:solidFill>
            </a:endParaRPr>
          </a:p>
          <a:p>
            <a:pPr marL="514350" lvl="0" indent="-514350" algn="just" rtl="0">
              <a:lnSpc>
                <a:spcPct val="100000"/>
              </a:lnSpc>
              <a:spcBef>
                <a:spcPts val="0"/>
              </a:spcBef>
              <a:spcAft>
                <a:spcPts val="0"/>
              </a:spcAft>
              <a:buClr>
                <a:schemeClr val="dk1"/>
              </a:buClr>
              <a:buSzPts val="2000"/>
              <a:buFont typeface="Calibri"/>
              <a:buAutoNum type="alphaLcParenR"/>
            </a:pPr>
            <a:r>
              <a:rPr lang="es-ES" dirty="0">
                <a:solidFill>
                  <a:schemeClr val="tx1"/>
                </a:solidFill>
              </a:rPr>
              <a:t>Comprobante de domicilio de la IES, Instituto o Centro de Investigación.</a:t>
            </a:r>
            <a:endParaRPr sz="1600" dirty="0">
              <a:solidFill>
                <a:schemeClr val="tx1"/>
              </a:solidFill>
            </a:endParaRPr>
          </a:p>
          <a:p>
            <a:pPr marL="514350" lvl="0" indent="-514350" algn="just" rtl="0">
              <a:lnSpc>
                <a:spcPct val="100000"/>
              </a:lnSpc>
              <a:spcBef>
                <a:spcPts val="0"/>
              </a:spcBef>
              <a:spcAft>
                <a:spcPts val="0"/>
              </a:spcAft>
              <a:buClr>
                <a:schemeClr val="dk1"/>
              </a:buClr>
              <a:buSzPts val="2000"/>
              <a:buFont typeface="Calibri"/>
              <a:buAutoNum type="alphaLcParenR"/>
            </a:pPr>
            <a:r>
              <a:rPr lang="es-ES" dirty="0">
                <a:solidFill>
                  <a:schemeClr val="tx1"/>
                </a:solidFill>
              </a:rPr>
              <a:t>Escrito con firma de su representante legal manifestando que la información que integra la propuesta es verídica y que no se encuentra en ningún supuesto legal que le impida participar en la presente convocatoria.</a:t>
            </a:r>
            <a:endParaRPr sz="1600" dirty="0">
              <a:solidFill>
                <a:schemeClr val="tx1"/>
              </a:solidFill>
            </a:endParaRPr>
          </a:p>
          <a:p>
            <a:pPr marL="514350" lvl="0" indent="-514350" algn="just" rtl="0">
              <a:lnSpc>
                <a:spcPct val="100000"/>
              </a:lnSpc>
              <a:spcBef>
                <a:spcPts val="0"/>
              </a:spcBef>
              <a:spcAft>
                <a:spcPts val="0"/>
              </a:spcAft>
              <a:buClr>
                <a:schemeClr val="dk1"/>
              </a:buClr>
              <a:buSzPts val="2000"/>
              <a:buFont typeface="Calibri"/>
              <a:buAutoNum type="alphaLcParenR"/>
            </a:pPr>
            <a:r>
              <a:rPr lang="es-ES" dirty="0" err="1">
                <a:solidFill>
                  <a:schemeClr val="tx1"/>
                </a:solidFill>
              </a:rPr>
              <a:t>Curriculum</a:t>
            </a:r>
            <a:r>
              <a:rPr lang="es-ES" dirty="0">
                <a:solidFill>
                  <a:schemeClr val="tx1"/>
                </a:solidFill>
              </a:rPr>
              <a:t> Vitae de las personas físicas que laboren en las IES, centro o instituto de investigación que participarán en la Propuesta.</a:t>
            </a:r>
            <a:endParaRPr sz="1600" dirty="0">
              <a:solidFill>
                <a:schemeClr val="tx1"/>
              </a:solidFill>
            </a:endParaRPr>
          </a:p>
          <a:p>
            <a:pPr marL="514350" lvl="0" indent="-514350" algn="just" rtl="0">
              <a:lnSpc>
                <a:spcPct val="100000"/>
              </a:lnSpc>
              <a:spcBef>
                <a:spcPts val="0"/>
              </a:spcBef>
              <a:spcAft>
                <a:spcPts val="0"/>
              </a:spcAft>
              <a:buClr>
                <a:schemeClr val="dk1"/>
              </a:buClr>
              <a:buSzPts val="2000"/>
              <a:buFont typeface="Calibri"/>
              <a:buAutoNum type="alphaLcParenR"/>
            </a:pPr>
            <a:r>
              <a:rPr lang="es-ES" dirty="0">
                <a:solidFill>
                  <a:schemeClr val="tx1"/>
                </a:solidFill>
              </a:rPr>
              <a:t>Carta de Postulación firmada por representante Legal.</a:t>
            </a:r>
            <a:endParaRPr dirty="0">
              <a:solidFill>
                <a:schemeClr val="tx1"/>
              </a:solidFill>
            </a:endParaRPr>
          </a:p>
        </p:txBody>
      </p:sp>
      <p:sp>
        <p:nvSpPr>
          <p:cNvPr id="138" name="Google Shape;138;p7"/>
          <p:cNvSpPr txBox="1"/>
          <p:nvPr/>
        </p:nvSpPr>
        <p:spPr>
          <a:xfrm>
            <a:off x="448105" y="6139310"/>
            <a:ext cx="1156988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b="0" i="1" strike="noStrike">
                <a:solidFill>
                  <a:srgbClr val="000000"/>
                </a:solidFill>
                <a:latin typeface="Arial"/>
                <a:ea typeface="Arial"/>
                <a:cs typeface="Arial"/>
                <a:sym typeface="Arial"/>
              </a:rPr>
              <a:t>La documentación se subirá en la siguiente plataforma: </a:t>
            </a:r>
            <a:r>
              <a:rPr lang="es-ES" sz="1600" b="0" i="1" strike="noStrike">
                <a:solidFill>
                  <a:srgbClr val="0462C1"/>
                </a:solidFill>
                <a:latin typeface="Arial"/>
                <a:ea typeface="Arial"/>
                <a:cs typeface="Arial"/>
                <a:sym typeface="Arial"/>
              </a:rPr>
              <a:t>https://ccytem.morelos.gob.mx/proyectos/convocatoria-de-investigacion-en-ciencia-de-frontera-2022 </a:t>
            </a:r>
            <a:r>
              <a:rPr lang="es-ES" sz="1600" b="0" i="1" strike="noStrike">
                <a:solidFill>
                  <a:srgbClr val="000000"/>
                </a:solidFill>
                <a:latin typeface="Arial"/>
                <a:ea typeface="Arial"/>
                <a:cs typeface="Arial"/>
                <a:sym typeface="Arial"/>
              </a:rPr>
              <a:t>dentro de la sección “Registro de la propuesta”. </a:t>
            </a:r>
            <a:endParaRPr sz="1600" i="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838200" y="829148"/>
            <a:ext cx="10515600" cy="658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a:t>Calendario de la Convocatoria</a:t>
            </a:r>
            <a:endParaRPr/>
          </a:p>
        </p:txBody>
      </p:sp>
      <p:graphicFrame>
        <p:nvGraphicFramePr>
          <p:cNvPr id="144" name="Google Shape;144;p8"/>
          <p:cNvGraphicFramePr/>
          <p:nvPr>
            <p:extLst>
              <p:ext uri="{D42A27DB-BD31-4B8C-83A1-F6EECF244321}">
                <p14:modId xmlns:p14="http://schemas.microsoft.com/office/powerpoint/2010/main" val="1545720684"/>
              </p:ext>
            </p:extLst>
          </p:nvPr>
        </p:nvGraphicFramePr>
        <p:xfrm>
          <a:off x="838200" y="1975749"/>
          <a:ext cx="10515600" cy="3495195"/>
        </p:xfrm>
        <a:graphic>
          <a:graphicData uri="http://schemas.openxmlformats.org/drawingml/2006/table">
            <a:tbl>
              <a:tblPr firstRow="1" bandRow="1">
                <a:tableStyleId>{0E3FDE45-AF77-4B5C-9715-49D594BDF05E}</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422675">
                <a:tc>
                  <a:txBody>
                    <a:bodyPr/>
                    <a:lstStyle/>
                    <a:p>
                      <a:pPr marL="0" marR="0" lvl="0" indent="0" algn="ctr" rtl="0">
                        <a:spcBef>
                          <a:spcPts val="0"/>
                        </a:spcBef>
                        <a:spcAft>
                          <a:spcPts val="0"/>
                        </a:spcAft>
                        <a:buNone/>
                      </a:pPr>
                      <a:r>
                        <a:rPr lang="es-ES" sz="1800" u="none" strike="noStrike" cap="none"/>
                        <a:t>Actividad</a:t>
                      </a:r>
                      <a:endParaRPr sz="1800" u="none" strike="noStrike" cap="none"/>
                    </a:p>
                  </a:txBody>
                  <a:tcPr marL="91450" marR="91450" marT="45725" marB="45725"/>
                </a:tc>
                <a:tc>
                  <a:txBody>
                    <a:bodyPr/>
                    <a:lstStyle/>
                    <a:p>
                      <a:pPr marL="0" marR="0" lvl="0" indent="0" algn="ctr" rtl="0">
                        <a:spcBef>
                          <a:spcPts val="0"/>
                        </a:spcBef>
                        <a:spcAft>
                          <a:spcPts val="0"/>
                        </a:spcAft>
                        <a:buNone/>
                      </a:pPr>
                      <a:r>
                        <a:rPr lang="es-ES" sz="1800" u="none" strike="noStrike" cap="none"/>
                        <a:t>Fecha</a:t>
                      </a:r>
                      <a:endParaRPr sz="1800" u="none" strike="noStrike" cap="none"/>
                    </a:p>
                  </a:txBody>
                  <a:tcPr marL="91450" marR="91450" marT="45725" marB="45725"/>
                </a:tc>
                <a:extLst>
                  <a:ext uri="{0D108BD9-81ED-4DB2-BD59-A6C34878D82A}">
                    <a16:rowId xmlns:a16="http://schemas.microsoft.com/office/drawing/2014/main" xmlns="" val="10000"/>
                  </a:ext>
                </a:extLst>
              </a:tr>
              <a:tr h="422675">
                <a:tc>
                  <a:txBody>
                    <a:bodyPr/>
                    <a:lstStyle/>
                    <a:p>
                      <a:pPr marL="0" marR="0" lvl="0" indent="0" algn="ctr" rtl="0">
                        <a:spcBef>
                          <a:spcPts val="0"/>
                        </a:spcBef>
                        <a:spcAft>
                          <a:spcPts val="0"/>
                        </a:spcAft>
                        <a:buNone/>
                      </a:pPr>
                      <a:r>
                        <a:rPr lang="es-ES" sz="1800" u="none" strike="noStrike" cap="none" dirty="0"/>
                        <a:t>Publicación de la Convocatoria</a:t>
                      </a:r>
                      <a:endParaRPr dirty="0"/>
                    </a:p>
                  </a:txBody>
                  <a:tcPr marL="91450" marR="91450" marT="45725" marB="45725"/>
                </a:tc>
                <a:tc>
                  <a:txBody>
                    <a:bodyPr/>
                    <a:lstStyle/>
                    <a:p>
                      <a:pPr marL="0" marR="0" lvl="0" indent="0" algn="ctr" rtl="0">
                        <a:spcBef>
                          <a:spcPts val="0"/>
                        </a:spcBef>
                        <a:spcAft>
                          <a:spcPts val="0"/>
                        </a:spcAft>
                        <a:buNone/>
                      </a:pPr>
                      <a:r>
                        <a:rPr lang="es-ES" sz="1800" u="none" strike="noStrike" cap="none"/>
                        <a:t>17 / enero / 2022</a:t>
                      </a:r>
                      <a:endParaRPr/>
                    </a:p>
                  </a:txBody>
                  <a:tcPr marL="91450" marR="91450" marT="45725" marB="45725"/>
                </a:tc>
                <a:extLst>
                  <a:ext uri="{0D108BD9-81ED-4DB2-BD59-A6C34878D82A}">
                    <a16:rowId xmlns:a16="http://schemas.microsoft.com/office/drawing/2014/main" xmlns="" val="10001"/>
                  </a:ext>
                </a:extLst>
              </a:tr>
              <a:tr h="422675">
                <a:tc>
                  <a:txBody>
                    <a:bodyPr/>
                    <a:lstStyle/>
                    <a:p>
                      <a:pPr marL="0" marR="0" lvl="0" indent="0" algn="ctr" rtl="0">
                        <a:spcBef>
                          <a:spcPts val="0"/>
                        </a:spcBef>
                        <a:spcAft>
                          <a:spcPts val="0"/>
                        </a:spcAft>
                        <a:buNone/>
                      </a:pPr>
                      <a:r>
                        <a:rPr lang="es-ES" sz="1800" u="none" strike="noStrike" cap="none"/>
                        <a:t>Inicio de recepción de propuestas en plataforma</a:t>
                      </a:r>
                      <a:endParaRPr sz="1800" u="none" strike="noStrike" cap="none"/>
                    </a:p>
                  </a:txBody>
                  <a:tcPr marL="91450" marR="91450" marT="45725" marB="45725"/>
                </a:tc>
                <a:tc>
                  <a:txBody>
                    <a:bodyPr/>
                    <a:lstStyle/>
                    <a:p>
                      <a:pPr marL="0" marR="0" lvl="0" indent="0" algn="ctr" rtl="0">
                        <a:spcBef>
                          <a:spcPts val="0"/>
                        </a:spcBef>
                        <a:spcAft>
                          <a:spcPts val="0"/>
                        </a:spcAft>
                        <a:buNone/>
                      </a:pPr>
                      <a:r>
                        <a:rPr lang="es-ES" sz="1800" u="none" strike="noStrike" cap="none"/>
                        <a:t>24 / enero/ 2022</a:t>
                      </a:r>
                      <a:endParaRPr/>
                    </a:p>
                  </a:txBody>
                  <a:tcPr marL="91450" marR="91450" marT="45725" marB="45725"/>
                </a:tc>
                <a:extLst>
                  <a:ext uri="{0D108BD9-81ED-4DB2-BD59-A6C34878D82A}">
                    <a16:rowId xmlns:a16="http://schemas.microsoft.com/office/drawing/2014/main" xmlns="" val="10002"/>
                  </a:ext>
                </a:extLst>
              </a:tr>
              <a:tr h="729575">
                <a:tc>
                  <a:txBody>
                    <a:bodyPr/>
                    <a:lstStyle/>
                    <a:p>
                      <a:pPr marL="0" marR="0" lvl="0" indent="0" algn="ctr" rtl="0">
                        <a:spcBef>
                          <a:spcPts val="0"/>
                        </a:spcBef>
                        <a:spcAft>
                          <a:spcPts val="0"/>
                        </a:spcAft>
                        <a:buNone/>
                      </a:pPr>
                      <a:r>
                        <a:rPr lang="es-ES" sz="1800" u="none" strike="noStrike" cap="none"/>
                        <a:t>Cierre de la plataforma para la recepción de propuestas</a:t>
                      </a:r>
                      <a:endParaRPr sz="1800" u="none" strike="noStrike" cap="none"/>
                    </a:p>
                  </a:txBody>
                  <a:tcPr marL="91450" marR="91450" marT="45725" marB="45725"/>
                </a:tc>
                <a:tc>
                  <a:txBody>
                    <a:bodyPr/>
                    <a:lstStyle/>
                    <a:p>
                      <a:pPr marL="0" marR="0" lvl="0" indent="0" algn="ctr" rtl="0">
                        <a:spcBef>
                          <a:spcPts val="0"/>
                        </a:spcBef>
                        <a:spcAft>
                          <a:spcPts val="0"/>
                        </a:spcAft>
                        <a:buNone/>
                      </a:pPr>
                      <a:r>
                        <a:rPr lang="es-ES" sz="1800" u="none" strike="noStrike" cap="none" dirty="0"/>
                        <a:t>24 / febrero/ 2022</a:t>
                      </a:r>
                    </a:p>
                    <a:p>
                      <a:pPr marL="0" marR="0" lvl="0" indent="0" algn="ctr" rtl="0">
                        <a:spcBef>
                          <a:spcPts val="0"/>
                        </a:spcBef>
                        <a:spcAft>
                          <a:spcPts val="0"/>
                        </a:spcAft>
                        <a:buNone/>
                      </a:pPr>
                      <a:r>
                        <a:rPr lang="es-ES" sz="1800" u="none" strike="noStrike" cap="none" dirty="0"/>
                        <a:t>23:59hrs</a:t>
                      </a:r>
                      <a:endParaRPr dirty="0"/>
                    </a:p>
                  </a:txBody>
                  <a:tcPr marL="91450" marR="91450" marT="45725" marB="45725"/>
                </a:tc>
                <a:extLst>
                  <a:ext uri="{0D108BD9-81ED-4DB2-BD59-A6C34878D82A}">
                    <a16:rowId xmlns:a16="http://schemas.microsoft.com/office/drawing/2014/main" xmlns="" val="10003"/>
                  </a:ext>
                </a:extLst>
              </a:tr>
              <a:tr h="422675">
                <a:tc>
                  <a:txBody>
                    <a:bodyPr/>
                    <a:lstStyle/>
                    <a:p>
                      <a:pPr marL="0" marR="0" lvl="0" indent="0" algn="ctr" rtl="0">
                        <a:spcBef>
                          <a:spcPts val="0"/>
                        </a:spcBef>
                        <a:spcAft>
                          <a:spcPts val="0"/>
                        </a:spcAft>
                        <a:buNone/>
                      </a:pPr>
                      <a:r>
                        <a:rPr lang="es-ES" sz="1800" u="none" strike="noStrike" cap="none"/>
                        <a:t>Publicación de resultados de las propuestas aprobadas</a:t>
                      </a:r>
                      <a:endParaRPr sz="1800" u="none" strike="noStrike" cap="none"/>
                    </a:p>
                  </a:txBody>
                  <a:tcPr marL="91450" marR="91450" marT="45725" marB="45725"/>
                </a:tc>
                <a:tc>
                  <a:txBody>
                    <a:bodyPr/>
                    <a:lstStyle/>
                    <a:p>
                      <a:pPr marL="0" marR="0" lvl="0" indent="0" algn="ctr" rtl="0">
                        <a:spcBef>
                          <a:spcPts val="0"/>
                        </a:spcBef>
                        <a:spcAft>
                          <a:spcPts val="0"/>
                        </a:spcAft>
                        <a:buNone/>
                      </a:pPr>
                      <a:r>
                        <a:rPr lang="es-ES" sz="1800" u="none" strike="noStrike" cap="none" dirty="0"/>
                        <a:t>14 / marzo/ 2022</a:t>
                      </a:r>
                      <a:endParaRPr dirty="0"/>
                    </a:p>
                  </a:txBody>
                  <a:tcPr marL="91450" marR="91450" marT="45725" marB="45725"/>
                </a:tc>
                <a:extLst>
                  <a:ext uri="{0D108BD9-81ED-4DB2-BD59-A6C34878D82A}">
                    <a16:rowId xmlns:a16="http://schemas.microsoft.com/office/drawing/2014/main" xmlns="" val="10004"/>
                  </a:ext>
                </a:extLst>
              </a:tr>
              <a:tr h="422675">
                <a:tc>
                  <a:txBody>
                    <a:bodyPr/>
                    <a:lstStyle/>
                    <a:p>
                      <a:pPr marL="0" marR="0" lvl="0" indent="0" algn="ctr" rtl="0">
                        <a:spcBef>
                          <a:spcPts val="0"/>
                        </a:spcBef>
                        <a:spcAft>
                          <a:spcPts val="0"/>
                        </a:spcAft>
                        <a:buNone/>
                      </a:pPr>
                      <a:r>
                        <a:rPr lang="es-ES" sz="1800" u="none" strike="noStrike" cap="none"/>
                        <a:t>Firma de Convenios de Asignación de Recursos</a:t>
                      </a:r>
                      <a:endParaRPr sz="1800" u="none" strike="noStrike" cap="none"/>
                    </a:p>
                  </a:txBody>
                  <a:tcPr marL="91450" marR="91450" marT="45725" marB="45725"/>
                </a:tc>
                <a:tc>
                  <a:txBody>
                    <a:bodyPr/>
                    <a:lstStyle/>
                    <a:p>
                      <a:pPr marL="0" marR="0" lvl="0" indent="0" algn="ctr" rtl="0">
                        <a:spcBef>
                          <a:spcPts val="0"/>
                        </a:spcBef>
                        <a:spcAft>
                          <a:spcPts val="0"/>
                        </a:spcAft>
                        <a:buNone/>
                      </a:pPr>
                      <a:r>
                        <a:rPr lang="es-ES" sz="1800" u="none" strike="noStrike" cap="none" dirty="0"/>
                        <a:t>04 /abril/ 2022</a:t>
                      </a:r>
                      <a:endParaRPr dirty="0"/>
                    </a:p>
                  </a:txBody>
                  <a:tcPr marL="91450" marR="91450" marT="45725" marB="45725"/>
                </a:tc>
                <a:extLst>
                  <a:ext uri="{0D108BD9-81ED-4DB2-BD59-A6C34878D82A}">
                    <a16:rowId xmlns:a16="http://schemas.microsoft.com/office/drawing/2014/main" xmlns="" val="10005"/>
                  </a:ext>
                </a:extLst>
              </a:tr>
            </a:tbl>
          </a:graphicData>
        </a:graphic>
      </p:graphicFrame>
      <p:sp>
        <p:nvSpPr>
          <p:cNvPr id="145" name="Google Shape;145;p8"/>
          <p:cNvSpPr txBox="1"/>
          <p:nvPr/>
        </p:nvSpPr>
        <p:spPr>
          <a:xfrm>
            <a:off x="1600511" y="5470944"/>
            <a:ext cx="101118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i="1" dirty="0">
                <a:solidFill>
                  <a:schemeClr val="dk1"/>
                </a:solidFill>
                <a:latin typeface="Calibri"/>
                <a:ea typeface="Calibri"/>
                <a:cs typeface="Calibri"/>
                <a:sym typeface="Calibri"/>
              </a:rPr>
              <a:t>No se aceptarán propuestas recibidas fuera del periodo que indica la Convocatoria. </a:t>
            </a:r>
            <a:endParaRPr dirty="0"/>
          </a:p>
          <a:p>
            <a:pPr marL="0" marR="0" lvl="0" indent="0" algn="l" rtl="0">
              <a:spcBef>
                <a:spcPts val="0"/>
              </a:spcBef>
              <a:spcAft>
                <a:spcPts val="0"/>
              </a:spcAft>
              <a:buNone/>
            </a:pPr>
            <a:r>
              <a:rPr lang="es-ES" sz="1800" i="1" dirty="0">
                <a:solidFill>
                  <a:schemeClr val="dk1"/>
                </a:solidFill>
                <a:latin typeface="Calibri"/>
                <a:ea typeface="Calibri"/>
                <a:cs typeface="Calibri"/>
                <a:sym typeface="Calibri"/>
              </a:rPr>
              <a:t>Las fechas son inamovibles. </a:t>
            </a:r>
            <a:endParaRPr sz="1800" i="1"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3280313" y="147909"/>
            <a:ext cx="8911687" cy="128089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s-ES" dirty="0"/>
              <a:t>Plataforma</a:t>
            </a:r>
            <a:endParaRPr dirty="0"/>
          </a:p>
        </p:txBody>
      </p:sp>
      <p:sp>
        <p:nvSpPr>
          <p:cNvPr id="151" name="Google Shape;151;p9"/>
          <p:cNvSpPr txBox="1">
            <a:spLocks noGrp="1"/>
          </p:cNvSpPr>
          <p:nvPr>
            <p:ph idx="1"/>
          </p:nvPr>
        </p:nvSpPr>
        <p:spPr>
          <a:xfrm>
            <a:off x="838200" y="1253331"/>
            <a:ext cx="4375245"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s-ES" dirty="0"/>
              <a:t>Ingreso a plataforma desde la página del </a:t>
            </a:r>
            <a:r>
              <a:rPr lang="es-ES" dirty="0" err="1"/>
              <a:t>CCyTEM</a:t>
            </a:r>
            <a:r>
              <a:rPr lang="es-ES" dirty="0"/>
              <a:t>:</a:t>
            </a:r>
            <a:br>
              <a:rPr lang="es-ES" dirty="0"/>
            </a:br>
            <a:r>
              <a:rPr lang="es-ES" sz="2600" u="sng" dirty="0">
                <a:solidFill>
                  <a:schemeClr val="hlink"/>
                </a:solidFill>
                <a:hlinkClick r:id="rId3"/>
              </a:rPr>
              <a:t>https://ccytem.morelos.gob.mx/proyectos/convocatoria-de-investigacion-en-ciencia-de-frontera-2022</a:t>
            </a:r>
            <a:r>
              <a:rPr lang="es-ES" sz="2600" dirty="0"/>
              <a:t> </a:t>
            </a:r>
            <a:endParaRPr sz="2600" dirty="0"/>
          </a:p>
          <a:p>
            <a:pPr marL="0" lvl="0" indent="0" algn="l" rtl="0">
              <a:lnSpc>
                <a:spcPct val="90000"/>
              </a:lnSpc>
              <a:spcBef>
                <a:spcPts val="1000"/>
              </a:spcBef>
              <a:spcAft>
                <a:spcPts val="0"/>
              </a:spcAft>
              <a:buClr>
                <a:schemeClr val="dk1"/>
              </a:buClr>
              <a:buSzPts val="2800"/>
              <a:buNone/>
            </a:pPr>
            <a:endParaRPr sz="2600" dirty="0"/>
          </a:p>
          <a:p>
            <a:pPr marL="0" lvl="0" indent="0" algn="l" rtl="0">
              <a:lnSpc>
                <a:spcPct val="90000"/>
              </a:lnSpc>
              <a:spcBef>
                <a:spcPts val="1000"/>
              </a:spcBef>
              <a:spcAft>
                <a:spcPts val="0"/>
              </a:spcAft>
              <a:buClr>
                <a:schemeClr val="dk1"/>
              </a:buClr>
              <a:buSzPts val="2800"/>
              <a:buNone/>
            </a:pPr>
            <a:r>
              <a:rPr lang="es-ES" dirty="0"/>
              <a:t>Ingreso directo a plataforma: </a:t>
            </a:r>
            <a:endParaRPr dirty="0"/>
          </a:p>
          <a:p>
            <a:pPr marL="0" lvl="0" indent="0" algn="l" rtl="0">
              <a:lnSpc>
                <a:spcPct val="90000"/>
              </a:lnSpc>
              <a:spcBef>
                <a:spcPts val="1000"/>
              </a:spcBef>
              <a:spcAft>
                <a:spcPts val="0"/>
              </a:spcAft>
              <a:buClr>
                <a:schemeClr val="dk1"/>
              </a:buClr>
              <a:buSzPts val="2800"/>
              <a:buNone/>
            </a:pPr>
            <a:r>
              <a:rPr lang="es-ES" sz="2600" u="sng" dirty="0">
                <a:solidFill>
                  <a:schemeClr val="hlink"/>
                </a:solidFill>
                <a:hlinkClick r:id="rId4"/>
              </a:rPr>
              <a:t>https://docs.google.com/forms/d/e/1FAIpQLSckR_IQEz8jpAG3m8uE1_DIj770yGsJtE2QskiJgI0EDbBIKw/viewform</a:t>
            </a:r>
            <a:endParaRPr sz="2600"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52" name="Google Shape;152;p9"/>
          <p:cNvPicPr preferRelativeResize="0"/>
          <p:nvPr/>
        </p:nvPicPr>
        <p:blipFill rotWithShape="1">
          <a:blip r:embed="rId5">
            <a:alphaModFix/>
          </a:blip>
          <a:srcRect l="30783" t="13515" r="32052" b="7640"/>
          <a:stretch/>
        </p:blipFill>
        <p:spPr>
          <a:xfrm>
            <a:off x="5637626" y="737017"/>
            <a:ext cx="4531057" cy="4963517"/>
          </a:xfrm>
          <a:prstGeom prst="rect">
            <a:avLst/>
          </a:prstGeom>
          <a:noFill/>
          <a:ln>
            <a:noFill/>
          </a:ln>
        </p:spPr>
      </p:pic>
      <p:sp>
        <p:nvSpPr>
          <p:cNvPr id="2" name="CuadroTexto 1">
            <a:extLst>
              <a:ext uri="{FF2B5EF4-FFF2-40B4-BE49-F238E27FC236}">
                <a16:creationId xmlns:a16="http://schemas.microsoft.com/office/drawing/2014/main" xmlns="" id="{3A5F7357-BF98-4797-81DE-D74CC7E2DADE}"/>
              </a:ext>
            </a:extLst>
          </p:cNvPr>
          <p:cNvSpPr txBox="1"/>
          <p:nvPr/>
        </p:nvSpPr>
        <p:spPr>
          <a:xfrm>
            <a:off x="5213445" y="5971427"/>
            <a:ext cx="6828504" cy="738664"/>
          </a:xfrm>
          <a:prstGeom prst="rect">
            <a:avLst/>
          </a:prstGeom>
          <a:noFill/>
        </p:spPr>
        <p:txBody>
          <a:bodyPr wrap="square" rtlCol="0">
            <a:spAutoFit/>
          </a:bodyPr>
          <a:lstStyle/>
          <a:p>
            <a:r>
              <a:rPr lang="es-ES" sz="1400" dirty="0"/>
              <a:t>*Cabe mencionar que la plataforma no permite guardar los cambios si no se completa el llenado total de la propuesta, por lo que, se sugiere subir la información una vez que se cuente con la información completa.</a:t>
            </a:r>
            <a:endParaRPr lang="es-MX"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0A43A3-ECFF-41E2-96C8-59B46AF28FFD}"/>
              </a:ext>
            </a:extLst>
          </p:cNvPr>
          <p:cNvSpPr>
            <a:spLocks noGrp="1"/>
          </p:cNvSpPr>
          <p:nvPr>
            <p:ph type="title"/>
          </p:nvPr>
        </p:nvSpPr>
        <p:spPr/>
        <p:txBody>
          <a:bodyPr/>
          <a:lstStyle/>
          <a:p>
            <a:r>
              <a:rPr lang="es-ES" dirty="0"/>
              <a:t>Campos a llenar en la Plataforma</a:t>
            </a:r>
            <a:endParaRPr lang="es-MX" dirty="0"/>
          </a:p>
        </p:txBody>
      </p:sp>
      <p:sp>
        <p:nvSpPr>
          <p:cNvPr id="4" name="Marcador de texto 3">
            <a:extLst>
              <a:ext uri="{FF2B5EF4-FFF2-40B4-BE49-F238E27FC236}">
                <a16:creationId xmlns:a16="http://schemas.microsoft.com/office/drawing/2014/main" xmlns="" id="{26E41190-BA93-439A-9FEC-7F1CBB4CB41A}"/>
              </a:ext>
            </a:extLst>
          </p:cNvPr>
          <p:cNvSpPr>
            <a:spLocks noGrp="1"/>
          </p:cNvSpPr>
          <p:nvPr>
            <p:ph type="body" idx="1"/>
          </p:nvPr>
        </p:nvSpPr>
        <p:spPr>
          <a:xfrm>
            <a:off x="1753107" y="1366759"/>
            <a:ext cx="3992732" cy="576262"/>
          </a:xfrm>
        </p:spPr>
        <p:txBody>
          <a:bodyPr/>
          <a:lstStyle/>
          <a:p>
            <a:r>
              <a:rPr lang="es-ES" dirty="0"/>
              <a:t>Sección 1 Generales</a:t>
            </a:r>
            <a:endParaRPr lang="es-MX" dirty="0"/>
          </a:p>
        </p:txBody>
      </p:sp>
      <p:sp>
        <p:nvSpPr>
          <p:cNvPr id="3" name="Marcador de contenido 2">
            <a:extLst>
              <a:ext uri="{FF2B5EF4-FFF2-40B4-BE49-F238E27FC236}">
                <a16:creationId xmlns:a16="http://schemas.microsoft.com/office/drawing/2014/main" xmlns="" id="{3DA23691-DE02-4AD1-9231-1795F644647B}"/>
              </a:ext>
            </a:extLst>
          </p:cNvPr>
          <p:cNvSpPr>
            <a:spLocks noGrp="1"/>
          </p:cNvSpPr>
          <p:nvPr>
            <p:ph sz="half" idx="2"/>
          </p:nvPr>
        </p:nvSpPr>
        <p:spPr>
          <a:xfrm>
            <a:off x="1753107" y="2306886"/>
            <a:ext cx="4342893" cy="3354060"/>
          </a:xfrm>
        </p:spPr>
        <p:txBody>
          <a:bodyPr>
            <a:normAutofit fontScale="77500" lnSpcReduction="20000"/>
          </a:bodyPr>
          <a:lstStyle/>
          <a:p>
            <a:r>
              <a:rPr lang="es-ES" dirty="0"/>
              <a:t>Correo </a:t>
            </a:r>
            <a:r>
              <a:rPr lang="es-ES" dirty="0" smtClean="0"/>
              <a:t>electrónico del responsable técnico</a:t>
            </a:r>
            <a:endParaRPr lang="es-ES" dirty="0"/>
          </a:p>
          <a:p>
            <a:r>
              <a:rPr lang="es-ES" dirty="0"/>
              <a:t>Nombre de la Institución</a:t>
            </a:r>
          </a:p>
          <a:p>
            <a:r>
              <a:rPr lang="es-ES" dirty="0"/>
              <a:t>Título de la propuesta</a:t>
            </a:r>
          </a:p>
          <a:p>
            <a:r>
              <a:rPr lang="es-ES" dirty="0"/>
              <a:t>Área de conocimiento</a:t>
            </a:r>
          </a:p>
          <a:p>
            <a:r>
              <a:rPr lang="es-ES" dirty="0"/>
              <a:t>Nombre completo responsable técnico</a:t>
            </a:r>
          </a:p>
          <a:p>
            <a:r>
              <a:rPr lang="es-ES" dirty="0"/>
              <a:t>Correo del responsable técnico</a:t>
            </a:r>
          </a:p>
          <a:p>
            <a:r>
              <a:rPr lang="es-ES" dirty="0"/>
              <a:t>Nombre completo del responsable administrativo</a:t>
            </a:r>
          </a:p>
          <a:p>
            <a:r>
              <a:rPr lang="es-ES" dirty="0"/>
              <a:t>Correo electrónico del responsable administrativo. </a:t>
            </a:r>
          </a:p>
          <a:p>
            <a:r>
              <a:rPr lang="es-ES" dirty="0"/>
              <a:t>Nombre completo del representante legal</a:t>
            </a:r>
          </a:p>
          <a:p>
            <a:r>
              <a:rPr lang="es-ES" dirty="0"/>
              <a:t>Correo Representante legal</a:t>
            </a:r>
            <a:endParaRPr lang="es-MX" dirty="0"/>
          </a:p>
        </p:txBody>
      </p:sp>
      <p:sp>
        <p:nvSpPr>
          <p:cNvPr id="5" name="Marcador de texto 4">
            <a:extLst>
              <a:ext uri="{FF2B5EF4-FFF2-40B4-BE49-F238E27FC236}">
                <a16:creationId xmlns:a16="http://schemas.microsoft.com/office/drawing/2014/main" xmlns="" id="{7F2569FD-CB0A-4F68-901F-C11D2612095F}"/>
              </a:ext>
            </a:extLst>
          </p:cNvPr>
          <p:cNvSpPr>
            <a:spLocks noGrp="1"/>
          </p:cNvSpPr>
          <p:nvPr>
            <p:ph type="body" sz="quarter" idx="3"/>
          </p:nvPr>
        </p:nvSpPr>
        <p:spPr>
          <a:xfrm>
            <a:off x="7336793" y="1616869"/>
            <a:ext cx="3999001" cy="576262"/>
          </a:xfrm>
        </p:spPr>
        <p:txBody>
          <a:bodyPr/>
          <a:lstStyle/>
          <a:p>
            <a:pPr algn="ctr"/>
            <a:r>
              <a:rPr lang="es-MX" sz="2000" dirty="0"/>
              <a:t>Sección 2 Requisitos legales de documentación</a:t>
            </a:r>
          </a:p>
        </p:txBody>
      </p:sp>
      <p:sp>
        <p:nvSpPr>
          <p:cNvPr id="6" name="Marcador de contenido 5">
            <a:extLst>
              <a:ext uri="{FF2B5EF4-FFF2-40B4-BE49-F238E27FC236}">
                <a16:creationId xmlns:a16="http://schemas.microsoft.com/office/drawing/2014/main" xmlns="" id="{4BF6D59E-ED0A-4A65-A9E0-EEAA42BD1F1B}"/>
              </a:ext>
            </a:extLst>
          </p:cNvPr>
          <p:cNvSpPr>
            <a:spLocks noGrp="1"/>
          </p:cNvSpPr>
          <p:nvPr>
            <p:ph sz="quarter" idx="4"/>
          </p:nvPr>
        </p:nvSpPr>
        <p:spPr/>
        <p:txBody>
          <a:bodyPr>
            <a:normAutofit fontScale="85000" lnSpcReduction="10000"/>
          </a:bodyPr>
          <a:lstStyle/>
          <a:p>
            <a:r>
              <a:rPr lang="es-MX" dirty="0"/>
              <a:t>Acta Constitutiva o Decreto de Creación</a:t>
            </a:r>
          </a:p>
          <a:p>
            <a:r>
              <a:rPr lang="es-MX" dirty="0"/>
              <a:t>Nombramiento de los participantes</a:t>
            </a:r>
          </a:p>
          <a:p>
            <a:r>
              <a:rPr lang="es-MX" dirty="0"/>
              <a:t>Identificación oficial responsables del proyecto</a:t>
            </a:r>
          </a:p>
          <a:p>
            <a:r>
              <a:rPr lang="es-MX" dirty="0"/>
              <a:t>Constancia de situación fiscal</a:t>
            </a:r>
          </a:p>
          <a:p>
            <a:r>
              <a:rPr lang="es-MX" dirty="0"/>
              <a:t>Comprobante de domicilio vigente</a:t>
            </a:r>
          </a:p>
          <a:p>
            <a:r>
              <a:rPr lang="es-ES" dirty="0"/>
              <a:t>Escrito con firma de su representante legal manifestando que la información que integra la propuesta es verídica</a:t>
            </a:r>
            <a:endParaRPr lang="es-MX" dirty="0"/>
          </a:p>
          <a:p>
            <a:r>
              <a:rPr lang="es-ES" dirty="0" err="1"/>
              <a:t>Curriculum</a:t>
            </a:r>
            <a:r>
              <a:rPr lang="es-ES" dirty="0"/>
              <a:t> Vitae  de las personas físicas que participarán en la Propuesta</a:t>
            </a:r>
            <a:endParaRPr lang="es-MX" dirty="0"/>
          </a:p>
        </p:txBody>
      </p:sp>
      <p:sp>
        <p:nvSpPr>
          <p:cNvPr id="7" name="CuadroTexto 6">
            <a:extLst>
              <a:ext uri="{FF2B5EF4-FFF2-40B4-BE49-F238E27FC236}">
                <a16:creationId xmlns:a16="http://schemas.microsoft.com/office/drawing/2014/main" xmlns="" id="{E0053E72-DC79-4006-B08E-773C0A1C0EEE}"/>
              </a:ext>
            </a:extLst>
          </p:cNvPr>
          <p:cNvSpPr txBox="1"/>
          <p:nvPr/>
        </p:nvSpPr>
        <p:spPr>
          <a:xfrm>
            <a:off x="2897948" y="6013553"/>
            <a:ext cx="6828504" cy="738664"/>
          </a:xfrm>
          <a:prstGeom prst="rect">
            <a:avLst/>
          </a:prstGeom>
          <a:noFill/>
        </p:spPr>
        <p:txBody>
          <a:bodyPr wrap="square" rtlCol="0">
            <a:spAutoFit/>
          </a:bodyPr>
          <a:lstStyle/>
          <a:p>
            <a:r>
              <a:rPr lang="es-ES" sz="1400" dirty="0"/>
              <a:t>*Cabe mencionar que la plataforma no permite guardar los cambios si no se completa el llenado total de la propuesta, por lo que, se sugiere subir la información una vez que se cuente con la información completa.</a:t>
            </a:r>
            <a:endParaRPr lang="es-MX" sz="1400" dirty="0"/>
          </a:p>
        </p:txBody>
      </p:sp>
    </p:spTree>
    <p:extLst>
      <p:ext uri="{BB962C8B-B14F-4D97-AF65-F5344CB8AC3E}">
        <p14:creationId xmlns:p14="http://schemas.microsoft.com/office/powerpoint/2010/main" val="560911570"/>
      </p:ext>
    </p:extLst>
  </p:cSld>
  <p:clrMapOvr>
    <a:masterClrMapping/>
  </p:clrMapOvr>
</p:sld>
</file>

<file path=ppt/theme/theme1.xml><?xml version="1.0" encoding="utf-8"?>
<a:theme xmlns:a="http://schemas.openxmlformats.org/drawingml/2006/main" name="Espiral">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TM02892315[[fn=Espiral]]</Template>
  <TotalTime>42</TotalTime>
  <Words>1611</Words>
  <Application>Microsoft Office PowerPoint</Application>
  <PresentationFormat>Personalizado</PresentationFormat>
  <Paragraphs>161</Paragraphs>
  <Slides>17</Slides>
  <Notes>14</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Espiral</vt:lpstr>
      <vt:lpstr>Taller de inducción: Convocatoria de Investigación en Ciencia de Frontera 2022</vt:lpstr>
      <vt:lpstr>Objetivo General</vt:lpstr>
      <vt:lpstr>Definición Ciencia de Frontera</vt:lpstr>
      <vt:lpstr>Datos generales de la Convocatoria</vt:lpstr>
      <vt:lpstr>Temáticas a desarrollar</vt:lpstr>
      <vt:lpstr>Requisitos legales de participación</vt:lpstr>
      <vt:lpstr>Calendario de la Convocatoria</vt:lpstr>
      <vt:lpstr>Plataforma</vt:lpstr>
      <vt:lpstr>Campos a llenar en la Plataforma</vt:lpstr>
      <vt:lpstr>Campos a llenar en la Plataforma</vt:lpstr>
      <vt:lpstr>Formato y orden de presentación de la Propuesta</vt:lpstr>
      <vt:lpstr>Rubros financiables</vt:lpstr>
      <vt:lpstr>Gastos no elegibles</vt:lpstr>
      <vt:lpstr>Proceso de recepción, selección, evaluación y formalización de propuestas</vt:lpstr>
      <vt:lpstr>Preguntas frecuentes</vt:lpstr>
      <vt:lpstr>Confidencialidad de la Información</vt:lpstr>
      <vt:lpstr>Datos de contacto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inducción: Convocatoria de Investigación en Ciencia de Frontera 2022</dc:title>
  <dc:creator>VERONICA LETICIA TAPIA BADILLO</dc:creator>
  <cp:lastModifiedBy>DSI</cp:lastModifiedBy>
  <cp:revision>7</cp:revision>
  <dcterms:created xsi:type="dcterms:W3CDTF">2022-01-30T20:50:43Z</dcterms:created>
  <dcterms:modified xsi:type="dcterms:W3CDTF">2022-02-09T17:08:16Z</dcterms:modified>
</cp:coreProperties>
</file>